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1"/>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Oldstar" charset="1" panose="00000000000000000000"/>
      <p:regular r:id="rId19"/>
    </p:embeddedFont>
    <p:embeddedFont>
      <p:font typeface="Handelson Six" charset="1" panose="00000100000000000000"/>
      <p:regular r:id="rId20"/>
    </p:embeddedFont>
    <p:embeddedFont>
      <p:font typeface="Press Start 2P" charset="1" panose="00000500000000000000"/>
      <p:regular r:id="rId25"/>
    </p:embeddedFont>
    <p:embeddedFont>
      <p:font typeface="Fredoka" charset="1" panose="020000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notesMasters/notesMaster1.xml" Type="http://schemas.openxmlformats.org/officeDocument/2006/relationships/notesMaster"/><Relationship Id="rId22" Target="theme/theme2.xml" Type="http://schemas.openxmlformats.org/officeDocument/2006/relationships/theme"/><Relationship Id="rId23" Target="notesSlides/notesSlide1.xml" Type="http://schemas.openxmlformats.org/officeDocument/2006/relationships/notesSlide"/><Relationship Id="rId24" Target="notesSlides/notesSlide2.xml" Type="http://schemas.openxmlformats.org/officeDocument/2006/relationships/notesSlide"/><Relationship Id="rId25" Target="fonts/font25.fntdata" Type="http://schemas.openxmlformats.org/officeDocument/2006/relationships/font"/><Relationship Id="rId26" Target="notesSlides/notesSlide3.xml" Type="http://schemas.openxmlformats.org/officeDocument/2006/relationships/notesSlide"/><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Before smartphones became integral to daily life, entertainment options were simpler, especially during the era of basic cellular phones. The rise of mobile gaming in the 1990s introduced a new medium of entertainment to a broad audience. Iconic games like "Snake" on Nokia devices captivated millions and paved the way for mobile gaming. Inspired by this history, our Unity project fuses the nostalgic feel of classic games like "City Bloxx," "Tetris," and "Tricky Towers" into a modern gaming experience. This project aims to recapture the simplicity and addictive nature of these classics while introducing modernized gameplay elements grounded in today's technology. The game offers a combination of building mechanics, puzzle-solving, and real-time physics, providing players a fresh challenge that is both nostalgic and contemporary.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Game Type: Strategy and Puzzle</a:t>
            </a:r>
          </a:p>
          <a:p>
            <a:r>
              <a:rPr lang="en-US"/>
              <a:t>Platform: Windows (Desktop)</a:t>
            </a:r>
          </a:p>
          <a:p>
            <a:r>
              <a:rPr lang="en-US"/>
              <a:t>Theme: Urban construction and city building</a:t>
            </a:r>
          </a:p>
          <a:p>
            <a:r>
              <a:rPr lang="en-US"/>
              <a:t>Game Mode: Single Player</a:t>
            </a:r>
          </a:p>
          <a:p>
            <a:r>
              <a:rPr lang="en-US"/>
              <a:t>Objective: Players aim to construct towering and stable structures by strategically placing Tetris-like blocks within a city-building simulation environment, timing their placement with precision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Game Details</a:t>
            </a:r>
          </a:p>
          <a:p>
            <a:r>
              <a:rPr lang="en-US"/>
              <a:t>Gameplay Elements: Set in an urban atmosphere, tall buildings emphasize the theme of stacking. The player's view is similar to "Tetris," with blocks falling from above. Players can reserve or swap blocks and must carefully stack them due to the real-time physics, which may cause structures to sway and fall.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slide2.xml" Type="http://schemas.openxmlformats.org/officeDocument/2006/relationships/slid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43.png" Type="http://schemas.openxmlformats.org/officeDocument/2006/relationships/image"/><Relationship Id="rId5" Target="../media/image44.png" Type="http://schemas.openxmlformats.org/officeDocument/2006/relationships/image"/><Relationship Id="rId6"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45.png" Type="http://schemas.openxmlformats.org/officeDocument/2006/relationships/image"/><Relationship Id="rId4" Target="../media/image4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47.png" Type="http://schemas.openxmlformats.org/officeDocument/2006/relationships/image"/><Relationship Id="rId4" Target="../media/image48.png" Type="http://schemas.openxmlformats.org/officeDocument/2006/relationships/image"/><Relationship Id="rId5" Target="../media/image4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50.png" Type="http://schemas.openxmlformats.org/officeDocument/2006/relationships/image"/><Relationship Id="rId4" Target="../media/image51.png" Type="http://schemas.openxmlformats.org/officeDocument/2006/relationships/image"/><Relationship Id="rId5" Target="../media/image5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2" Target="../notesSlides/notesSlide1.xml" Type="http://schemas.openxmlformats.org/officeDocument/2006/relationships/notesSlid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 Id="rId8" Target="../media/image16.png" Type="http://schemas.openxmlformats.org/officeDocument/2006/relationships/image"/><Relationship Id="rId9" Target="../media/image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gif"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2" Target="../notesSlides/notesSlide2.xml" Type="http://schemas.openxmlformats.org/officeDocument/2006/relationships/notesSlide"/><Relationship Id="rId3" Target="../media/image11.png" Type="http://schemas.openxmlformats.org/officeDocument/2006/relationships/image"/><Relationship Id="rId4" Target="../media/image12.sv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1.png" Type="http://schemas.openxmlformats.org/officeDocument/2006/relationships/image"/><Relationship Id="rId4" Target="../media/image12.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29.pn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5.png" Type="http://schemas.openxmlformats.org/officeDocument/2006/relationships/image"/><Relationship Id="rId7" Target="../media/image36.png" Type="http://schemas.openxmlformats.org/officeDocument/2006/relationships/image"/><Relationship Id="rId8" Target="../media/image37.png" Type="http://schemas.openxmlformats.org/officeDocument/2006/relationships/image"/><Relationship Id="rId9" Target="../media/image38.gif"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87D9F5"/>
        </a:solidFill>
      </p:bgPr>
    </p:bg>
    <p:spTree>
      <p:nvGrpSpPr>
        <p:cNvPr id="1" name=""/>
        <p:cNvGrpSpPr/>
        <p:nvPr/>
      </p:nvGrpSpPr>
      <p:grpSpPr>
        <a:xfrm>
          <a:off x="0" y="0"/>
          <a:ext cx="0" cy="0"/>
          <a:chOff x="0" y="0"/>
          <a:chExt cx="0" cy="0"/>
        </a:xfrm>
      </p:grpSpPr>
      <p:sp>
        <p:nvSpPr>
          <p:cNvPr name="Freeform 2" id="2"/>
          <p:cNvSpPr/>
          <p:nvPr/>
        </p:nvSpPr>
        <p:spPr>
          <a:xfrm flipH="false" flipV="false" rot="0">
            <a:off x="604856" y="2057400"/>
            <a:ext cx="8539144" cy="8229600"/>
          </a:xfrm>
          <a:custGeom>
            <a:avLst/>
            <a:gdLst/>
            <a:ahLst/>
            <a:cxnLst/>
            <a:rect r="r" b="b" t="t" l="l"/>
            <a:pathLst>
              <a:path h="8229600" w="8539144">
                <a:moveTo>
                  <a:pt x="0" y="0"/>
                </a:moveTo>
                <a:lnTo>
                  <a:pt x="8539144" y="0"/>
                </a:lnTo>
                <a:lnTo>
                  <a:pt x="8539144"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5209730" y="-42484"/>
            <a:ext cx="10084158" cy="10329484"/>
          </a:xfrm>
          <a:custGeom>
            <a:avLst/>
            <a:gdLst/>
            <a:ahLst/>
            <a:cxnLst/>
            <a:rect r="r" b="b" t="t" l="l"/>
            <a:pathLst>
              <a:path h="10329484" w="10084158">
                <a:moveTo>
                  <a:pt x="0" y="0"/>
                </a:moveTo>
                <a:lnTo>
                  <a:pt x="10084158" y="0"/>
                </a:lnTo>
                <a:lnTo>
                  <a:pt x="10084158" y="10329484"/>
                </a:lnTo>
                <a:lnTo>
                  <a:pt x="0" y="10329484"/>
                </a:lnTo>
                <a:lnTo>
                  <a:pt x="0" y="0"/>
                </a:lnTo>
                <a:close/>
              </a:path>
            </a:pathLst>
          </a:custGeom>
          <a:blipFill>
            <a:blip r:embed="rId3"/>
            <a:stretch>
              <a:fillRect l="0" t="0" r="0" b="0"/>
            </a:stretch>
          </a:blipFill>
        </p:spPr>
      </p:sp>
      <p:sp>
        <p:nvSpPr>
          <p:cNvPr name="Freeform 4" id="4"/>
          <p:cNvSpPr/>
          <p:nvPr/>
        </p:nvSpPr>
        <p:spPr>
          <a:xfrm flipH="false" flipV="false" rot="0">
            <a:off x="5013711" y="2057400"/>
            <a:ext cx="8260577" cy="8229600"/>
          </a:xfrm>
          <a:custGeom>
            <a:avLst/>
            <a:gdLst/>
            <a:ahLst/>
            <a:cxnLst/>
            <a:rect r="r" b="b" t="t" l="l"/>
            <a:pathLst>
              <a:path h="8229600" w="8260577">
                <a:moveTo>
                  <a:pt x="0" y="0"/>
                </a:moveTo>
                <a:lnTo>
                  <a:pt x="8260578" y="0"/>
                </a:lnTo>
                <a:lnTo>
                  <a:pt x="8260578"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9616970" y="2057400"/>
            <a:ext cx="8973667" cy="8229600"/>
          </a:xfrm>
          <a:custGeom>
            <a:avLst/>
            <a:gdLst/>
            <a:ahLst/>
            <a:cxnLst/>
            <a:rect r="r" b="b" t="t" l="l"/>
            <a:pathLst>
              <a:path h="8229600" w="8973667">
                <a:moveTo>
                  <a:pt x="0" y="0"/>
                </a:moveTo>
                <a:lnTo>
                  <a:pt x="8973667" y="0"/>
                </a:lnTo>
                <a:lnTo>
                  <a:pt x="8973667" y="8229600"/>
                </a:lnTo>
                <a:lnTo>
                  <a:pt x="0" y="8229600"/>
                </a:lnTo>
                <a:lnTo>
                  <a:pt x="0" y="0"/>
                </a:lnTo>
                <a:close/>
              </a:path>
            </a:pathLst>
          </a:custGeom>
          <a:blipFill>
            <a:blip r:embed="rId5"/>
            <a:stretch>
              <a:fillRect l="0" t="0" r="0" b="0"/>
            </a:stretch>
          </a:blipFill>
        </p:spPr>
      </p:sp>
      <p:sp>
        <p:nvSpPr>
          <p:cNvPr name="Freeform 6" id="6"/>
          <p:cNvSpPr/>
          <p:nvPr/>
        </p:nvSpPr>
        <p:spPr>
          <a:xfrm flipH="true" flipV="false" rot="0">
            <a:off x="-1542029" y="-9975737"/>
            <a:ext cx="20262737" cy="20262737"/>
          </a:xfrm>
          <a:custGeom>
            <a:avLst/>
            <a:gdLst/>
            <a:ahLst/>
            <a:cxnLst/>
            <a:rect r="r" b="b" t="t" l="l"/>
            <a:pathLst>
              <a:path h="20262737" w="20262737">
                <a:moveTo>
                  <a:pt x="20262736" y="0"/>
                </a:moveTo>
                <a:lnTo>
                  <a:pt x="0" y="0"/>
                </a:lnTo>
                <a:lnTo>
                  <a:pt x="0" y="20262737"/>
                </a:lnTo>
                <a:lnTo>
                  <a:pt x="20262736" y="20262737"/>
                </a:lnTo>
                <a:lnTo>
                  <a:pt x="20262736"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true" flipV="false" rot="-498000">
            <a:off x="-2746037" y="-11179744"/>
            <a:ext cx="22975552" cy="22975552"/>
          </a:xfrm>
          <a:custGeom>
            <a:avLst/>
            <a:gdLst/>
            <a:ahLst/>
            <a:cxnLst/>
            <a:rect r="r" b="b" t="t" l="l"/>
            <a:pathLst>
              <a:path h="22975552" w="22975552">
                <a:moveTo>
                  <a:pt x="20050500" y="0"/>
                </a:moveTo>
                <a:lnTo>
                  <a:pt x="0" y="2925051"/>
                </a:lnTo>
                <a:lnTo>
                  <a:pt x="2925051" y="22975552"/>
                </a:lnTo>
                <a:lnTo>
                  <a:pt x="22975552" y="20050500"/>
                </a:lnTo>
                <a:lnTo>
                  <a:pt x="2005050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389629" y="4769999"/>
            <a:ext cx="19980266" cy="5669401"/>
          </a:xfrm>
          <a:custGeom>
            <a:avLst/>
            <a:gdLst/>
            <a:ahLst/>
            <a:cxnLst/>
            <a:rect r="r" b="b" t="t" l="l"/>
            <a:pathLst>
              <a:path h="5669401" w="19980266">
                <a:moveTo>
                  <a:pt x="0" y="0"/>
                </a:moveTo>
                <a:lnTo>
                  <a:pt x="19980266" y="0"/>
                </a:lnTo>
                <a:lnTo>
                  <a:pt x="19980266" y="5669401"/>
                </a:lnTo>
                <a:lnTo>
                  <a:pt x="0" y="5669401"/>
                </a:lnTo>
                <a:lnTo>
                  <a:pt x="0" y="0"/>
                </a:lnTo>
                <a:close/>
              </a:path>
            </a:pathLst>
          </a:custGeom>
          <a:blipFill>
            <a:blip r:embed="rId10"/>
            <a:stretch>
              <a:fillRect l="0" t="0" r="0" b="0"/>
            </a:stretch>
          </a:blipFill>
        </p:spPr>
      </p:sp>
      <p:sp>
        <p:nvSpPr>
          <p:cNvPr name="Freeform 9" id="9">
            <a:hlinkClick r:id="rId12" action="ppaction://hlinksldjump"/>
          </p:cNvPr>
          <p:cNvSpPr/>
          <p:nvPr/>
        </p:nvSpPr>
        <p:spPr>
          <a:xfrm flipH="false" flipV="false" rot="0">
            <a:off x="8218374" y="7604700"/>
            <a:ext cx="1851252" cy="1851252"/>
          </a:xfrm>
          <a:custGeom>
            <a:avLst/>
            <a:gdLst/>
            <a:ahLst/>
            <a:cxnLst/>
            <a:rect r="r" b="b" t="t" l="l"/>
            <a:pathLst>
              <a:path h="1851252" w="1851252">
                <a:moveTo>
                  <a:pt x="0" y="0"/>
                </a:moveTo>
                <a:lnTo>
                  <a:pt x="1851252" y="0"/>
                </a:lnTo>
                <a:lnTo>
                  <a:pt x="1851252" y="1851252"/>
                </a:lnTo>
                <a:lnTo>
                  <a:pt x="0" y="1851252"/>
                </a:lnTo>
                <a:lnTo>
                  <a:pt x="0" y="0"/>
                </a:lnTo>
                <a:close/>
              </a:path>
            </a:pathLst>
          </a:custGeom>
          <a:blipFill>
            <a:blip r:embed="rId11"/>
            <a:stretch>
              <a:fillRect l="0" t="0" r="0" b="0"/>
            </a:stretch>
          </a:blipFill>
        </p:spPr>
      </p:sp>
      <p:sp>
        <p:nvSpPr>
          <p:cNvPr name="TextBox 10" id="10"/>
          <p:cNvSpPr txBox="true"/>
          <p:nvPr/>
        </p:nvSpPr>
        <p:spPr>
          <a:xfrm rot="0">
            <a:off x="4009256" y="4110786"/>
            <a:ext cx="10269489" cy="2631646"/>
          </a:xfrm>
          <a:prstGeom prst="rect">
            <a:avLst/>
          </a:prstGeom>
        </p:spPr>
        <p:txBody>
          <a:bodyPr anchor="t" rtlCol="false" tIns="0" lIns="0" bIns="0" rIns="0">
            <a:spAutoFit/>
          </a:bodyPr>
          <a:lstStyle/>
          <a:p>
            <a:pPr algn="ctr">
              <a:lnSpc>
                <a:spcPts val="17968"/>
              </a:lnSpc>
            </a:pPr>
            <a:r>
              <a:rPr lang="en-US" sz="24282">
                <a:solidFill>
                  <a:srgbClr val="5271FF"/>
                </a:solidFill>
                <a:latin typeface="Oldstar"/>
              </a:rPr>
              <a:t>City</a:t>
            </a:r>
          </a:p>
        </p:txBody>
      </p:sp>
      <p:sp>
        <p:nvSpPr>
          <p:cNvPr name="TextBox 11" id="11"/>
          <p:cNvSpPr txBox="true"/>
          <p:nvPr/>
        </p:nvSpPr>
        <p:spPr>
          <a:xfrm rot="0">
            <a:off x="4000500" y="2254767"/>
            <a:ext cx="10287000" cy="2020093"/>
          </a:xfrm>
          <a:prstGeom prst="rect">
            <a:avLst/>
          </a:prstGeom>
        </p:spPr>
        <p:txBody>
          <a:bodyPr anchor="t" rtlCol="false" tIns="0" lIns="0" bIns="0" rIns="0">
            <a:spAutoFit/>
          </a:bodyPr>
          <a:lstStyle/>
          <a:p>
            <a:pPr algn="ctr">
              <a:lnSpc>
                <a:spcPts val="13746"/>
              </a:lnSpc>
            </a:pPr>
            <a:r>
              <a:rPr lang="en-US" sz="18576">
                <a:solidFill>
                  <a:srgbClr val="FF914D"/>
                </a:solidFill>
                <a:latin typeface="Oldstar"/>
              </a:rPr>
              <a:t>Tetra</a:t>
            </a:r>
          </a:p>
        </p:txBody>
      </p:sp>
      <p:sp>
        <p:nvSpPr>
          <p:cNvPr name="TextBox 12" id="12"/>
          <p:cNvSpPr txBox="true"/>
          <p:nvPr/>
        </p:nvSpPr>
        <p:spPr>
          <a:xfrm rot="0">
            <a:off x="7772221" y="6371591"/>
            <a:ext cx="2743557" cy="655957"/>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Handelson Six"/>
              </a:rPr>
              <a:t>BY</a:t>
            </a:r>
            <a:r>
              <a:rPr lang="en-US" sz="3799">
                <a:solidFill>
                  <a:srgbClr val="0C397B"/>
                </a:solidFill>
                <a:latin typeface="Handelson Six"/>
              </a:rPr>
              <a:t> TETRAPACK</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87D9F5"/>
        </a:solidFill>
      </p:bgPr>
    </p:bg>
    <p:spTree>
      <p:nvGrpSpPr>
        <p:cNvPr id="1" name=""/>
        <p:cNvGrpSpPr/>
        <p:nvPr/>
      </p:nvGrpSpPr>
      <p:grpSpPr>
        <a:xfrm>
          <a:off x="0" y="0"/>
          <a:ext cx="0" cy="0"/>
          <a:chOff x="0" y="0"/>
          <a:chExt cx="0" cy="0"/>
        </a:xfrm>
      </p:grpSpPr>
      <p:sp>
        <p:nvSpPr>
          <p:cNvPr name="Freeform 2" id="2"/>
          <p:cNvSpPr/>
          <p:nvPr/>
        </p:nvSpPr>
        <p:spPr>
          <a:xfrm flipH="false" flipV="false" rot="0">
            <a:off x="0" y="2057301"/>
            <a:ext cx="18757150" cy="8229699"/>
          </a:xfrm>
          <a:custGeom>
            <a:avLst/>
            <a:gdLst/>
            <a:ahLst/>
            <a:cxnLst/>
            <a:rect r="r" b="b" t="t" l="l"/>
            <a:pathLst>
              <a:path h="8229699" w="18757150">
                <a:moveTo>
                  <a:pt x="0" y="0"/>
                </a:moveTo>
                <a:lnTo>
                  <a:pt x="18757150" y="0"/>
                </a:lnTo>
                <a:lnTo>
                  <a:pt x="18757150" y="8229699"/>
                </a:lnTo>
                <a:lnTo>
                  <a:pt x="0" y="82296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27415" y="2641320"/>
            <a:ext cx="7506541" cy="5004360"/>
          </a:xfrm>
          <a:custGeom>
            <a:avLst/>
            <a:gdLst/>
            <a:ahLst/>
            <a:cxnLst/>
            <a:rect r="r" b="b" t="t" l="l"/>
            <a:pathLst>
              <a:path h="5004360" w="7506541">
                <a:moveTo>
                  <a:pt x="0" y="0"/>
                </a:moveTo>
                <a:lnTo>
                  <a:pt x="7506541" y="0"/>
                </a:lnTo>
                <a:lnTo>
                  <a:pt x="7506541" y="5004360"/>
                </a:lnTo>
                <a:lnTo>
                  <a:pt x="0" y="5004360"/>
                </a:lnTo>
                <a:lnTo>
                  <a:pt x="0" y="0"/>
                </a:lnTo>
                <a:close/>
              </a:path>
            </a:pathLst>
          </a:custGeom>
          <a:blipFill>
            <a:blip r:embed="rId4"/>
            <a:stretch>
              <a:fillRect l="0" t="0" r="0" b="0"/>
            </a:stretch>
          </a:blipFill>
        </p:spPr>
      </p:sp>
      <p:sp>
        <p:nvSpPr>
          <p:cNvPr name="Freeform 4" id="4"/>
          <p:cNvSpPr/>
          <p:nvPr/>
        </p:nvSpPr>
        <p:spPr>
          <a:xfrm flipH="false" flipV="false" rot="0">
            <a:off x="8663944" y="2641320"/>
            <a:ext cx="8896641" cy="5004360"/>
          </a:xfrm>
          <a:custGeom>
            <a:avLst/>
            <a:gdLst/>
            <a:ahLst/>
            <a:cxnLst/>
            <a:rect r="r" b="b" t="t" l="l"/>
            <a:pathLst>
              <a:path h="5004360" w="8896641">
                <a:moveTo>
                  <a:pt x="0" y="0"/>
                </a:moveTo>
                <a:lnTo>
                  <a:pt x="8896641" y="0"/>
                </a:lnTo>
                <a:lnTo>
                  <a:pt x="8896641" y="5004360"/>
                </a:lnTo>
                <a:lnTo>
                  <a:pt x="0" y="5004360"/>
                </a:lnTo>
                <a:lnTo>
                  <a:pt x="0" y="0"/>
                </a:lnTo>
                <a:close/>
              </a:path>
            </a:pathLst>
          </a:custGeom>
          <a:blipFill>
            <a:blip r:embed="rId5"/>
            <a:stretch>
              <a:fillRect l="0" t="0" r="0" b="0"/>
            </a:stretch>
          </a:blipFill>
        </p:spPr>
      </p:sp>
      <p:sp>
        <p:nvSpPr>
          <p:cNvPr name="TextBox 5" id="5"/>
          <p:cNvSpPr txBox="true"/>
          <p:nvPr/>
        </p:nvSpPr>
        <p:spPr>
          <a:xfrm rot="0">
            <a:off x="6976093" y="412296"/>
            <a:ext cx="3375701" cy="1761228"/>
          </a:xfrm>
          <a:prstGeom prst="rect">
            <a:avLst/>
          </a:prstGeom>
        </p:spPr>
        <p:txBody>
          <a:bodyPr anchor="t" rtlCol="false" tIns="0" lIns="0" bIns="0" rIns="0">
            <a:spAutoFit/>
          </a:bodyPr>
          <a:lstStyle/>
          <a:p>
            <a:pPr algn="ctr">
              <a:lnSpc>
                <a:spcPts val="14361"/>
              </a:lnSpc>
              <a:spcBef>
                <a:spcPct val="0"/>
              </a:spcBef>
            </a:pPr>
            <a:r>
              <a:rPr lang="en-US" sz="10258">
                <a:solidFill>
                  <a:srgbClr val="FFFFFF"/>
                </a:solidFill>
                <a:latin typeface="Oldstar"/>
              </a:rPr>
              <a:t>Assets</a:t>
            </a:r>
          </a:p>
        </p:txBody>
      </p:sp>
      <p:sp>
        <p:nvSpPr>
          <p:cNvPr name="Freeform 6" id="6"/>
          <p:cNvSpPr/>
          <p:nvPr/>
        </p:nvSpPr>
        <p:spPr>
          <a:xfrm flipH="false" flipV="false" rot="0">
            <a:off x="-1389629" y="4769999"/>
            <a:ext cx="19980266" cy="5669401"/>
          </a:xfrm>
          <a:custGeom>
            <a:avLst/>
            <a:gdLst/>
            <a:ahLst/>
            <a:cxnLst/>
            <a:rect r="r" b="b" t="t" l="l"/>
            <a:pathLst>
              <a:path h="5669401" w="19980266">
                <a:moveTo>
                  <a:pt x="0" y="0"/>
                </a:moveTo>
                <a:lnTo>
                  <a:pt x="19980266" y="0"/>
                </a:lnTo>
                <a:lnTo>
                  <a:pt x="19980266" y="5669401"/>
                </a:lnTo>
                <a:lnTo>
                  <a:pt x="0" y="5669401"/>
                </a:lnTo>
                <a:lnTo>
                  <a:pt x="0" y="0"/>
                </a:lnTo>
                <a:close/>
              </a:path>
            </a:pathLst>
          </a:custGeom>
          <a:blipFill>
            <a:blip r:embed="rId6"/>
            <a:stretch>
              <a:fillRect l="0" t="0" r="0" b="0"/>
            </a:stretch>
          </a:blipFill>
        </p:spPr>
      </p:sp>
      <p:sp>
        <p:nvSpPr>
          <p:cNvPr name="TextBox 7" id="7"/>
          <p:cNvSpPr txBox="true"/>
          <p:nvPr/>
        </p:nvSpPr>
        <p:spPr>
          <a:xfrm rot="0">
            <a:off x="1028700" y="7921905"/>
            <a:ext cx="7205256" cy="10541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ress Start 2P"/>
              </a:rPr>
              <a:t>Free Low Poly Simple Urban City 3D Asset Pack by DraftPunk Studios</a:t>
            </a:r>
          </a:p>
        </p:txBody>
      </p:sp>
      <p:sp>
        <p:nvSpPr>
          <p:cNvPr name="TextBox 8" id="8"/>
          <p:cNvSpPr txBox="true"/>
          <p:nvPr/>
        </p:nvSpPr>
        <p:spPr>
          <a:xfrm rot="0">
            <a:off x="10365078" y="7921905"/>
            <a:ext cx="5494373" cy="10541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ress Start 2P"/>
              </a:rPr>
              <a:t>"2D Casual UI HD" package by MiMU Studio</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87D9F5"/>
        </a:solidFill>
      </p:bgPr>
    </p:bg>
    <p:spTree>
      <p:nvGrpSpPr>
        <p:cNvPr id="1" name=""/>
        <p:cNvGrpSpPr/>
        <p:nvPr/>
      </p:nvGrpSpPr>
      <p:grpSpPr>
        <a:xfrm>
          <a:off x="0" y="0"/>
          <a:ext cx="0" cy="0"/>
          <a:chOff x="0" y="0"/>
          <a:chExt cx="0" cy="0"/>
        </a:xfrm>
      </p:grpSpPr>
      <p:sp>
        <p:nvSpPr>
          <p:cNvPr name="Freeform 2" id="2"/>
          <p:cNvSpPr/>
          <p:nvPr/>
        </p:nvSpPr>
        <p:spPr>
          <a:xfrm flipH="true" flipV="false" rot="0">
            <a:off x="0" y="-1983921"/>
            <a:ext cx="18732954" cy="12270921"/>
          </a:xfrm>
          <a:custGeom>
            <a:avLst/>
            <a:gdLst/>
            <a:ahLst/>
            <a:cxnLst/>
            <a:rect r="r" b="b" t="t" l="l"/>
            <a:pathLst>
              <a:path h="12270921" w="18732954">
                <a:moveTo>
                  <a:pt x="18732954" y="0"/>
                </a:moveTo>
                <a:lnTo>
                  <a:pt x="0" y="0"/>
                </a:lnTo>
                <a:lnTo>
                  <a:pt x="0" y="12270921"/>
                </a:lnTo>
                <a:lnTo>
                  <a:pt x="18732954" y="12270921"/>
                </a:lnTo>
                <a:lnTo>
                  <a:pt x="18732954" y="0"/>
                </a:lnTo>
                <a:close/>
              </a:path>
            </a:pathLst>
          </a:custGeom>
          <a:blipFill>
            <a:blip r:embed="rId2"/>
            <a:stretch>
              <a:fillRect l="0" t="-1400" r="-19713" b="-1400"/>
            </a:stretch>
          </a:blipFill>
        </p:spPr>
      </p:sp>
      <p:sp>
        <p:nvSpPr>
          <p:cNvPr name="Freeform 3" id="3"/>
          <p:cNvSpPr/>
          <p:nvPr/>
        </p:nvSpPr>
        <p:spPr>
          <a:xfrm flipH="false" flipV="false" rot="0">
            <a:off x="5200785" y="2762995"/>
            <a:ext cx="3804288" cy="6495305"/>
          </a:xfrm>
          <a:custGeom>
            <a:avLst/>
            <a:gdLst/>
            <a:ahLst/>
            <a:cxnLst/>
            <a:rect r="r" b="b" t="t" l="l"/>
            <a:pathLst>
              <a:path h="6495305" w="3804288">
                <a:moveTo>
                  <a:pt x="0" y="0"/>
                </a:moveTo>
                <a:lnTo>
                  <a:pt x="3804287" y="0"/>
                </a:lnTo>
                <a:lnTo>
                  <a:pt x="3804287" y="6495305"/>
                </a:lnTo>
                <a:lnTo>
                  <a:pt x="0" y="6495305"/>
                </a:lnTo>
                <a:lnTo>
                  <a:pt x="0" y="0"/>
                </a:lnTo>
                <a:close/>
              </a:path>
            </a:pathLst>
          </a:custGeom>
          <a:blipFill>
            <a:blip r:embed="rId3"/>
            <a:stretch>
              <a:fillRect l="0" t="0" r="0" b="0"/>
            </a:stretch>
          </a:blipFill>
          <a:ln w="38100" cap="sq">
            <a:solidFill>
              <a:srgbClr val="000000"/>
            </a:solidFill>
            <a:prstDash val="solid"/>
            <a:miter/>
          </a:ln>
        </p:spPr>
      </p:sp>
      <p:sp>
        <p:nvSpPr>
          <p:cNvPr name="Freeform 4" id="4"/>
          <p:cNvSpPr/>
          <p:nvPr/>
        </p:nvSpPr>
        <p:spPr>
          <a:xfrm flipH="false" flipV="false" rot="0">
            <a:off x="9366477" y="2733552"/>
            <a:ext cx="3708728" cy="6524748"/>
          </a:xfrm>
          <a:custGeom>
            <a:avLst/>
            <a:gdLst/>
            <a:ahLst/>
            <a:cxnLst/>
            <a:rect r="r" b="b" t="t" l="l"/>
            <a:pathLst>
              <a:path h="6524748" w="3708728">
                <a:moveTo>
                  <a:pt x="0" y="0"/>
                </a:moveTo>
                <a:lnTo>
                  <a:pt x="3708727" y="0"/>
                </a:lnTo>
                <a:lnTo>
                  <a:pt x="3708727" y="6524748"/>
                </a:lnTo>
                <a:lnTo>
                  <a:pt x="0" y="6524748"/>
                </a:lnTo>
                <a:lnTo>
                  <a:pt x="0" y="0"/>
                </a:lnTo>
                <a:close/>
              </a:path>
            </a:pathLst>
          </a:custGeom>
          <a:blipFill>
            <a:blip r:embed="rId4"/>
            <a:stretch>
              <a:fillRect l="0" t="0" r="0" b="0"/>
            </a:stretch>
          </a:blipFill>
          <a:ln w="38100" cap="sq">
            <a:solidFill>
              <a:srgbClr val="000000"/>
            </a:solidFill>
            <a:prstDash val="solid"/>
            <a:miter/>
          </a:ln>
        </p:spPr>
      </p:sp>
      <p:sp>
        <p:nvSpPr>
          <p:cNvPr name="TextBox 5" id="5"/>
          <p:cNvSpPr txBox="true"/>
          <p:nvPr/>
        </p:nvSpPr>
        <p:spPr>
          <a:xfrm rot="0">
            <a:off x="4966042" y="857250"/>
            <a:ext cx="8355915" cy="1485043"/>
          </a:xfrm>
          <a:prstGeom prst="rect">
            <a:avLst/>
          </a:prstGeom>
        </p:spPr>
        <p:txBody>
          <a:bodyPr anchor="t" rtlCol="false" tIns="0" lIns="0" bIns="0" rIns="0">
            <a:spAutoFit/>
          </a:bodyPr>
          <a:lstStyle/>
          <a:p>
            <a:pPr algn="ctr">
              <a:lnSpc>
                <a:spcPts val="12122"/>
              </a:lnSpc>
              <a:spcBef>
                <a:spcPct val="0"/>
              </a:spcBef>
            </a:pPr>
            <a:r>
              <a:rPr lang="en-US" sz="8658">
                <a:solidFill>
                  <a:srgbClr val="FFFFFF"/>
                </a:solidFill>
                <a:latin typeface="Oldstar"/>
              </a:rPr>
              <a:t>User Interface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87D9F5"/>
        </a:solidFill>
      </p:bgPr>
    </p:bg>
    <p:spTree>
      <p:nvGrpSpPr>
        <p:cNvPr id="1" name=""/>
        <p:cNvGrpSpPr/>
        <p:nvPr/>
      </p:nvGrpSpPr>
      <p:grpSpPr>
        <a:xfrm>
          <a:off x="0" y="0"/>
          <a:ext cx="0" cy="0"/>
          <a:chOff x="0" y="0"/>
          <a:chExt cx="0" cy="0"/>
        </a:xfrm>
      </p:grpSpPr>
      <p:sp>
        <p:nvSpPr>
          <p:cNvPr name="Freeform 2" id="2"/>
          <p:cNvSpPr/>
          <p:nvPr/>
        </p:nvSpPr>
        <p:spPr>
          <a:xfrm flipH="true" flipV="false" rot="0">
            <a:off x="0" y="-1983921"/>
            <a:ext cx="18732954" cy="12270921"/>
          </a:xfrm>
          <a:custGeom>
            <a:avLst/>
            <a:gdLst/>
            <a:ahLst/>
            <a:cxnLst/>
            <a:rect r="r" b="b" t="t" l="l"/>
            <a:pathLst>
              <a:path h="12270921" w="18732954">
                <a:moveTo>
                  <a:pt x="18732954" y="0"/>
                </a:moveTo>
                <a:lnTo>
                  <a:pt x="0" y="0"/>
                </a:lnTo>
                <a:lnTo>
                  <a:pt x="0" y="12270921"/>
                </a:lnTo>
                <a:lnTo>
                  <a:pt x="18732954" y="12270921"/>
                </a:lnTo>
                <a:lnTo>
                  <a:pt x="18732954" y="0"/>
                </a:lnTo>
                <a:close/>
              </a:path>
            </a:pathLst>
          </a:custGeom>
          <a:blipFill>
            <a:blip r:embed="rId2"/>
            <a:stretch>
              <a:fillRect l="0" t="-1400" r="-19713" b="-1400"/>
            </a:stretch>
          </a:blipFill>
        </p:spPr>
      </p:sp>
      <p:sp>
        <p:nvSpPr>
          <p:cNvPr name="Freeform 3" id="3"/>
          <p:cNvSpPr/>
          <p:nvPr/>
        </p:nvSpPr>
        <p:spPr>
          <a:xfrm flipH="false" flipV="false" rot="0">
            <a:off x="2621980" y="2748216"/>
            <a:ext cx="3970986" cy="6468744"/>
          </a:xfrm>
          <a:custGeom>
            <a:avLst/>
            <a:gdLst/>
            <a:ahLst/>
            <a:cxnLst/>
            <a:rect r="r" b="b" t="t" l="l"/>
            <a:pathLst>
              <a:path h="6468744" w="3970986">
                <a:moveTo>
                  <a:pt x="0" y="0"/>
                </a:moveTo>
                <a:lnTo>
                  <a:pt x="3970986" y="0"/>
                </a:lnTo>
                <a:lnTo>
                  <a:pt x="3970986" y="6468743"/>
                </a:lnTo>
                <a:lnTo>
                  <a:pt x="0" y="6468743"/>
                </a:lnTo>
                <a:lnTo>
                  <a:pt x="0" y="0"/>
                </a:lnTo>
                <a:close/>
              </a:path>
            </a:pathLst>
          </a:custGeom>
          <a:blipFill>
            <a:blip r:embed="rId3"/>
            <a:stretch>
              <a:fillRect l="0" t="0" r="0" b="0"/>
            </a:stretch>
          </a:blipFill>
          <a:ln w="38100" cap="sq">
            <a:solidFill>
              <a:srgbClr val="000000"/>
            </a:solidFill>
            <a:prstDash val="solid"/>
            <a:miter/>
          </a:ln>
        </p:spPr>
      </p:sp>
      <p:sp>
        <p:nvSpPr>
          <p:cNvPr name="Freeform 4" id="4"/>
          <p:cNvSpPr/>
          <p:nvPr/>
        </p:nvSpPr>
        <p:spPr>
          <a:xfrm flipH="false" flipV="false" rot="0">
            <a:off x="7183516" y="2743315"/>
            <a:ext cx="3932337" cy="6514985"/>
          </a:xfrm>
          <a:custGeom>
            <a:avLst/>
            <a:gdLst/>
            <a:ahLst/>
            <a:cxnLst/>
            <a:rect r="r" b="b" t="t" l="l"/>
            <a:pathLst>
              <a:path h="6514985" w="3932337">
                <a:moveTo>
                  <a:pt x="0" y="0"/>
                </a:moveTo>
                <a:lnTo>
                  <a:pt x="3932337" y="0"/>
                </a:lnTo>
                <a:lnTo>
                  <a:pt x="3932337" y="6514985"/>
                </a:lnTo>
                <a:lnTo>
                  <a:pt x="0" y="6514985"/>
                </a:lnTo>
                <a:lnTo>
                  <a:pt x="0" y="0"/>
                </a:lnTo>
                <a:close/>
              </a:path>
            </a:pathLst>
          </a:custGeom>
          <a:blipFill>
            <a:blip r:embed="rId4"/>
            <a:stretch>
              <a:fillRect l="0" t="0" r="0" b="0"/>
            </a:stretch>
          </a:blipFill>
          <a:ln w="38100" cap="sq">
            <a:solidFill>
              <a:srgbClr val="000000"/>
            </a:solidFill>
            <a:prstDash val="solid"/>
            <a:miter/>
          </a:ln>
        </p:spPr>
      </p:sp>
      <p:sp>
        <p:nvSpPr>
          <p:cNvPr name="Freeform 5" id="5"/>
          <p:cNvSpPr/>
          <p:nvPr/>
        </p:nvSpPr>
        <p:spPr>
          <a:xfrm flipH="false" flipV="false" rot="0">
            <a:off x="11708766" y="2748216"/>
            <a:ext cx="3957253" cy="6510084"/>
          </a:xfrm>
          <a:custGeom>
            <a:avLst/>
            <a:gdLst/>
            <a:ahLst/>
            <a:cxnLst/>
            <a:rect r="r" b="b" t="t" l="l"/>
            <a:pathLst>
              <a:path h="6510084" w="3957253">
                <a:moveTo>
                  <a:pt x="0" y="0"/>
                </a:moveTo>
                <a:lnTo>
                  <a:pt x="3957254" y="0"/>
                </a:lnTo>
                <a:lnTo>
                  <a:pt x="3957254" y="6510084"/>
                </a:lnTo>
                <a:lnTo>
                  <a:pt x="0" y="6510084"/>
                </a:lnTo>
                <a:lnTo>
                  <a:pt x="0" y="0"/>
                </a:lnTo>
                <a:close/>
              </a:path>
            </a:pathLst>
          </a:custGeom>
          <a:blipFill>
            <a:blip r:embed="rId5"/>
            <a:stretch>
              <a:fillRect l="0" t="0" r="0" b="0"/>
            </a:stretch>
          </a:blipFill>
          <a:ln w="38100" cap="sq">
            <a:solidFill>
              <a:srgbClr val="000000"/>
            </a:solidFill>
            <a:prstDash val="solid"/>
            <a:miter/>
          </a:ln>
        </p:spPr>
      </p:sp>
      <p:sp>
        <p:nvSpPr>
          <p:cNvPr name="TextBox 6" id="6"/>
          <p:cNvSpPr txBox="true"/>
          <p:nvPr/>
        </p:nvSpPr>
        <p:spPr>
          <a:xfrm rot="0">
            <a:off x="4966042" y="857250"/>
            <a:ext cx="8355915" cy="1485043"/>
          </a:xfrm>
          <a:prstGeom prst="rect">
            <a:avLst/>
          </a:prstGeom>
        </p:spPr>
        <p:txBody>
          <a:bodyPr anchor="t" rtlCol="false" tIns="0" lIns="0" bIns="0" rIns="0">
            <a:spAutoFit/>
          </a:bodyPr>
          <a:lstStyle/>
          <a:p>
            <a:pPr algn="ctr">
              <a:lnSpc>
                <a:spcPts val="12122"/>
              </a:lnSpc>
              <a:spcBef>
                <a:spcPct val="0"/>
              </a:spcBef>
            </a:pPr>
            <a:r>
              <a:rPr lang="en-US" sz="8658">
                <a:solidFill>
                  <a:srgbClr val="FFFFFF"/>
                </a:solidFill>
                <a:latin typeface="Oldstar"/>
              </a:rPr>
              <a:t>User Interface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87D9F5"/>
        </a:solidFill>
      </p:bgPr>
    </p:bg>
    <p:spTree>
      <p:nvGrpSpPr>
        <p:cNvPr id="1" name=""/>
        <p:cNvGrpSpPr/>
        <p:nvPr/>
      </p:nvGrpSpPr>
      <p:grpSpPr>
        <a:xfrm>
          <a:off x="0" y="0"/>
          <a:ext cx="0" cy="0"/>
          <a:chOff x="0" y="0"/>
          <a:chExt cx="0" cy="0"/>
        </a:xfrm>
      </p:grpSpPr>
      <p:sp>
        <p:nvSpPr>
          <p:cNvPr name="Freeform 2" id="2"/>
          <p:cNvSpPr/>
          <p:nvPr/>
        </p:nvSpPr>
        <p:spPr>
          <a:xfrm flipH="true" flipV="false" rot="0">
            <a:off x="0" y="-1983921"/>
            <a:ext cx="18732954" cy="12270921"/>
          </a:xfrm>
          <a:custGeom>
            <a:avLst/>
            <a:gdLst/>
            <a:ahLst/>
            <a:cxnLst/>
            <a:rect r="r" b="b" t="t" l="l"/>
            <a:pathLst>
              <a:path h="12270921" w="18732954">
                <a:moveTo>
                  <a:pt x="18732954" y="0"/>
                </a:moveTo>
                <a:lnTo>
                  <a:pt x="0" y="0"/>
                </a:lnTo>
                <a:lnTo>
                  <a:pt x="0" y="12270921"/>
                </a:lnTo>
                <a:lnTo>
                  <a:pt x="18732954" y="12270921"/>
                </a:lnTo>
                <a:lnTo>
                  <a:pt x="18732954" y="0"/>
                </a:lnTo>
                <a:close/>
              </a:path>
            </a:pathLst>
          </a:custGeom>
          <a:blipFill>
            <a:blip r:embed="rId2"/>
            <a:stretch>
              <a:fillRect l="0" t="-1400" r="-19713" b="-1400"/>
            </a:stretch>
          </a:blipFill>
        </p:spPr>
      </p:sp>
      <p:sp>
        <p:nvSpPr>
          <p:cNvPr name="Freeform 3" id="3"/>
          <p:cNvSpPr/>
          <p:nvPr/>
        </p:nvSpPr>
        <p:spPr>
          <a:xfrm flipH="false" flipV="false" rot="0">
            <a:off x="2214837" y="2759700"/>
            <a:ext cx="4033106" cy="6498600"/>
          </a:xfrm>
          <a:custGeom>
            <a:avLst/>
            <a:gdLst/>
            <a:ahLst/>
            <a:cxnLst/>
            <a:rect r="r" b="b" t="t" l="l"/>
            <a:pathLst>
              <a:path h="6498600" w="4033106">
                <a:moveTo>
                  <a:pt x="0" y="0"/>
                </a:moveTo>
                <a:lnTo>
                  <a:pt x="4033106" y="0"/>
                </a:lnTo>
                <a:lnTo>
                  <a:pt x="4033106" y="6498600"/>
                </a:lnTo>
                <a:lnTo>
                  <a:pt x="0" y="6498600"/>
                </a:lnTo>
                <a:lnTo>
                  <a:pt x="0" y="0"/>
                </a:lnTo>
                <a:close/>
              </a:path>
            </a:pathLst>
          </a:custGeom>
          <a:blipFill>
            <a:blip r:embed="rId3"/>
            <a:stretch>
              <a:fillRect l="0" t="0" r="0" b="0"/>
            </a:stretch>
          </a:blipFill>
          <a:ln w="38100" cap="sq">
            <a:solidFill>
              <a:srgbClr val="000000"/>
            </a:solidFill>
            <a:prstDash val="solid"/>
            <a:miter/>
          </a:ln>
        </p:spPr>
      </p:sp>
      <p:sp>
        <p:nvSpPr>
          <p:cNvPr name="Freeform 4" id="4"/>
          <p:cNvSpPr/>
          <p:nvPr/>
        </p:nvSpPr>
        <p:spPr>
          <a:xfrm flipH="false" flipV="false" rot="0">
            <a:off x="7080993" y="2741684"/>
            <a:ext cx="4096575" cy="6516616"/>
          </a:xfrm>
          <a:custGeom>
            <a:avLst/>
            <a:gdLst/>
            <a:ahLst/>
            <a:cxnLst/>
            <a:rect r="r" b="b" t="t" l="l"/>
            <a:pathLst>
              <a:path h="6516616" w="4096575">
                <a:moveTo>
                  <a:pt x="0" y="0"/>
                </a:moveTo>
                <a:lnTo>
                  <a:pt x="4096575" y="0"/>
                </a:lnTo>
                <a:lnTo>
                  <a:pt x="4096575" y="6516616"/>
                </a:lnTo>
                <a:lnTo>
                  <a:pt x="0" y="6516616"/>
                </a:lnTo>
                <a:lnTo>
                  <a:pt x="0" y="0"/>
                </a:lnTo>
                <a:close/>
              </a:path>
            </a:pathLst>
          </a:custGeom>
          <a:blipFill>
            <a:blip r:embed="rId4"/>
            <a:stretch>
              <a:fillRect l="0" t="0" r="0" b="0"/>
            </a:stretch>
          </a:blipFill>
          <a:ln w="38100" cap="sq">
            <a:solidFill>
              <a:srgbClr val="000000"/>
            </a:solidFill>
            <a:prstDash val="solid"/>
            <a:miter/>
          </a:ln>
        </p:spPr>
      </p:sp>
      <p:sp>
        <p:nvSpPr>
          <p:cNvPr name="Freeform 5" id="5"/>
          <p:cNvSpPr/>
          <p:nvPr/>
        </p:nvSpPr>
        <p:spPr>
          <a:xfrm flipH="false" flipV="false" rot="0">
            <a:off x="12010619" y="2759700"/>
            <a:ext cx="4062545" cy="6498600"/>
          </a:xfrm>
          <a:custGeom>
            <a:avLst/>
            <a:gdLst/>
            <a:ahLst/>
            <a:cxnLst/>
            <a:rect r="r" b="b" t="t" l="l"/>
            <a:pathLst>
              <a:path h="6498600" w="4062545">
                <a:moveTo>
                  <a:pt x="0" y="0"/>
                </a:moveTo>
                <a:lnTo>
                  <a:pt x="4062544" y="0"/>
                </a:lnTo>
                <a:lnTo>
                  <a:pt x="4062544" y="6498600"/>
                </a:lnTo>
                <a:lnTo>
                  <a:pt x="0" y="6498600"/>
                </a:lnTo>
                <a:lnTo>
                  <a:pt x="0" y="0"/>
                </a:lnTo>
                <a:close/>
              </a:path>
            </a:pathLst>
          </a:custGeom>
          <a:blipFill>
            <a:blip r:embed="rId5"/>
            <a:stretch>
              <a:fillRect l="0" t="0" r="0" b="0"/>
            </a:stretch>
          </a:blipFill>
          <a:ln w="38100" cap="sq">
            <a:solidFill>
              <a:srgbClr val="000000"/>
            </a:solidFill>
            <a:prstDash val="solid"/>
            <a:miter/>
          </a:ln>
        </p:spPr>
      </p:sp>
      <p:sp>
        <p:nvSpPr>
          <p:cNvPr name="TextBox 6" id="6"/>
          <p:cNvSpPr txBox="true"/>
          <p:nvPr/>
        </p:nvSpPr>
        <p:spPr>
          <a:xfrm rot="0">
            <a:off x="4966042" y="857250"/>
            <a:ext cx="8355915" cy="1485043"/>
          </a:xfrm>
          <a:prstGeom prst="rect">
            <a:avLst/>
          </a:prstGeom>
        </p:spPr>
        <p:txBody>
          <a:bodyPr anchor="t" rtlCol="false" tIns="0" lIns="0" bIns="0" rIns="0">
            <a:spAutoFit/>
          </a:bodyPr>
          <a:lstStyle/>
          <a:p>
            <a:pPr algn="ctr">
              <a:lnSpc>
                <a:spcPts val="12122"/>
              </a:lnSpc>
              <a:spcBef>
                <a:spcPct val="0"/>
              </a:spcBef>
            </a:pPr>
            <a:r>
              <a:rPr lang="en-US" sz="8658">
                <a:solidFill>
                  <a:srgbClr val="FFFFFF"/>
                </a:solidFill>
                <a:latin typeface="Oldstar"/>
              </a:rPr>
              <a:t>User Interface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87D9F5"/>
        </a:solidFill>
      </p:bgPr>
    </p:bg>
    <p:spTree>
      <p:nvGrpSpPr>
        <p:cNvPr id="1" name=""/>
        <p:cNvGrpSpPr/>
        <p:nvPr/>
      </p:nvGrpSpPr>
      <p:grpSpPr>
        <a:xfrm>
          <a:off x="0" y="0"/>
          <a:ext cx="0" cy="0"/>
          <a:chOff x="0" y="0"/>
          <a:chExt cx="0" cy="0"/>
        </a:xfrm>
      </p:grpSpPr>
      <p:sp>
        <p:nvSpPr>
          <p:cNvPr name="Freeform 2" id="2"/>
          <p:cNvSpPr/>
          <p:nvPr/>
        </p:nvSpPr>
        <p:spPr>
          <a:xfrm flipH="false" flipV="false" rot="0">
            <a:off x="0" y="2057301"/>
            <a:ext cx="18757150" cy="8229699"/>
          </a:xfrm>
          <a:custGeom>
            <a:avLst/>
            <a:gdLst/>
            <a:ahLst/>
            <a:cxnLst/>
            <a:rect r="r" b="b" t="t" l="l"/>
            <a:pathLst>
              <a:path h="8229699" w="18757150">
                <a:moveTo>
                  <a:pt x="0" y="0"/>
                </a:moveTo>
                <a:lnTo>
                  <a:pt x="18757150" y="0"/>
                </a:lnTo>
                <a:lnTo>
                  <a:pt x="18757150" y="8229699"/>
                </a:lnTo>
                <a:lnTo>
                  <a:pt x="0" y="82296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742582" y="3468308"/>
            <a:ext cx="3350385" cy="3350385"/>
          </a:xfrm>
          <a:custGeom>
            <a:avLst/>
            <a:gdLst/>
            <a:ahLst/>
            <a:cxnLst/>
            <a:rect r="r" b="b" t="t" l="l"/>
            <a:pathLst>
              <a:path h="3350385" w="3350385">
                <a:moveTo>
                  <a:pt x="0" y="0"/>
                </a:moveTo>
                <a:lnTo>
                  <a:pt x="3350385" y="0"/>
                </a:lnTo>
                <a:lnTo>
                  <a:pt x="3350385" y="3350384"/>
                </a:lnTo>
                <a:lnTo>
                  <a:pt x="0" y="3350384"/>
                </a:lnTo>
                <a:lnTo>
                  <a:pt x="0" y="0"/>
                </a:lnTo>
                <a:close/>
              </a:path>
            </a:pathLst>
          </a:custGeom>
          <a:blipFill>
            <a:blip r:embed="rId5"/>
            <a:stretch>
              <a:fillRect l="0" t="0" r="0" b="0"/>
            </a:stretch>
          </a:blipFill>
          <a:ln w="38100" cap="rnd">
            <a:solidFill>
              <a:srgbClr val="000000"/>
            </a:solidFill>
            <a:prstDash val="solid"/>
            <a:round/>
          </a:ln>
        </p:spPr>
      </p:sp>
      <p:sp>
        <p:nvSpPr>
          <p:cNvPr name="Freeform 4" id="4"/>
          <p:cNvSpPr/>
          <p:nvPr/>
        </p:nvSpPr>
        <p:spPr>
          <a:xfrm flipH="false" flipV="false" rot="0">
            <a:off x="4092967" y="3468308"/>
            <a:ext cx="2608908" cy="3350385"/>
          </a:xfrm>
          <a:custGeom>
            <a:avLst/>
            <a:gdLst/>
            <a:ahLst/>
            <a:cxnLst/>
            <a:rect r="r" b="b" t="t" l="l"/>
            <a:pathLst>
              <a:path h="3350385" w="2608908">
                <a:moveTo>
                  <a:pt x="0" y="0"/>
                </a:moveTo>
                <a:lnTo>
                  <a:pt x="2608908" y="0"/>
                </a:lnTo>
                <a:lnTo>
                  <a:pt x="2608908" y="3350384"/>
                </a:lnTo>
                <a:lnTo>
                  <a:pt x="0" y="3350384"/>
                </a:lnTo>
                <a:lnTo>
                  <a:pt x="0" y="0"/>
                </a:lnTo>
                <a:close/>
              </a:path>
            </a:pathLst>
          </a:custGeom>
          <a:blipFill>
            <a:blip r:embed="rId6"/>
            <a:stretch>
              <a:fillRect l="0" t="-4084" r="-4634" b="-4553"/>
            </a:stretch>
          </a:blipFill>
          <a:ln w="38100" cap="rnd">
            <a:solidFill>
              <a:srgbClr val="000000"/>
            </a:solidFill>
            <a:prstDash val="solid"/>
            <a:round/>
          </a:ln>
        </p:spPr>
      </p:sp>
      <p:sp>
        <p:nvSpPr>
          <p:cNvPr name="Freeform 5" id="5"/>
          <p:cNvSpPr/>
          <p:nvPr/>
        </p:nvSpPr>
        <p:spPr>
          <a:xfrm flipH="false" flipV="false" rot="0">
            <a:off x="8806438" y="3468308"/>
            <a:ext cx="3350385" cy="3350385"/>
          </a:xfrm>
          <a:custGeom>
            <a:avLst/>
            <a:gdLst/>
            <a:ahLst/>
            <a:cxnLst/>
            <a:rect r="r" b="b" t="t" l="l"/>
            <a:pathLst>
              <a:path h="3350385" w="3350385">
                <a:moveTo>
                  <a:pt x="0" y="0"/>
                </a:moveTo>
                <a:lnTo>
                  <a:pt x="3350384" y="0"/>
                </a:lnTo>
                <a:lnTo>
                  <a:pt x="3350384" y="3350384"/>
                </a:lnTo>
                <a:lnTo>
                  <a:pt x="0" y="3350384"/>
                </a:lnTo>
                <a:lnTo>
                  <a:pt x="0" y="0"/>
                </a:lnTo>
                <a:close/>
              </a:path>
            </a:pathLst>
          </a:custGeom>
          <a:blipFill>
            <a:blip r:embed="rId7"/>
            <a:stretch>
              <a:fillRect l="0" t="0" r="0" b="0"/>
            </a:stretch>
          </a:blipFill>
          <a:ln w="38100" cap="rnd">
            <a:solidFill>
              <a:srgbClr val="000000"/>
            </a:solidFill>
            <a:prstDash val="solid"/>
            <a:round/>
          </a:ln>
        </p:spPr>
      </p:sp>
      <p:sp>
        <p:nvSpPr>
          <p:cNvPr name="Freeform 6" id="6"/>
          <p:cNvSpPr/>
          <p:nvPr/>
        </p:nvSpPr>
        <p:spPr>
          <a:xfrm flipH="false" flipV="false" rot="0">
            <a:off x="14334710" y="2735469"/>
            <a:ext cx="3210708" cy="4816062"/>
          </a:xfrm>
          <a:custGeom>
            <a:avLst/>
            <a:gdLst/>
            <a:ahLst/>
            <a:cxnLst/>
            <a:rect r="r" b="b" t="t" l="l"/>
            <a:pathLst>
              <a:path h="4816062" w="3210708">
                <a:moveTo>
                  <a:pt x="0" y="0"/>
                </a:moveTo>
                <a:lnTo>
                  <a:pt x="3210708" y="0"/>
                </a:lnTo>
                <a:lnTo>
                  <a:pt x="3210708" y="4816062"/>
                </a:lnTo>
                <a:lnTo>
                  <a:pt x="0" y="4816062"/>
                </a:lnTo>
                <a:lnTo>
                  <a:pt x="0" y="0"/>
                </a:lnTo>
                <a:close/>
              </a:path>
            </a:pathLst>
          </a:custGeom>
          <a:blipFill>
            <a:blip r:embed="rId8"/>
            <a:stretch>
              <a:fillRect l="0" t="0" r="0" b="0"/>
            </a:stretch>
          </a:blipFill>
          <a:ln w="38100" cap="rnd">
            <a:solidFill>
              <a:srgbClr val="000000"/>
            </a:solidFill>
            <a:prstDash val="solid"/>
            <a:round/>
          </a:ln>
        </p:spPr>
      </p:sp>
      <p:sp>
        <p:nvSpPr>
          <p:cNvPr name="Freeform 7" id="7"/>
          <p:cNvSpPr/>
          <p:nvPr/>
        </p:nvSpPr>
        <p:spPr>
          <a:xfrm flipH="false" flipV="false" rot="0">
            <a:off x="-1389629" y="4769999"/>
            <a:ext cx="19980266" cy="5669401"/>
          </a:xfrm>
          <a:custGeom>
            <a:avLst/>
            <a:gdLst/>
            <a:ahLst/>
            <a:cxnLst/>
            <a:rect r="r" b="b" t="t" l="l"/>
            <a:pathLst>
              <a:path h="5669401" w="19980266">
                <a:moveTo>
                  <a:pt x="0" y="0"/>
                </a:moveTo>
                <a:lnTo>
                  <a:pt x="19980266" y="0"/>
                </a:lnTo>
                <a:lnTo>
                  <a:pt x="19980266" y="5669401"/>
                </a:lnTo>
                <a:lnTo>
                  <a:pt x="0" y="5669401"/>
                </a:lnTo>
                <a:lnTo>
                  <a:pt x="0" y="0"/>
                </a:lnTo>
                <a:close/>
              </a:path>
            </a:pathLst>
          </a:custGeom>
          <a:blipFill>
            <a:blip r:embed="rId9"/>
            <a:stretch>
              <a:fillRect l="0" t="0" r="0" b="0"/>
            </a:stretch>
          </a:blipFill>
        </p:spPr>
      </p:sp>
      <p:sp>
        <p:nvSpPr>
          <p:cNvPr name="Freeform 8" id="8"/>
          <p:cNvSpPr/>
          <p:nvPr/>
        </p:nvSpPr>
        <p:spPr>
          <a:xfrm flipH="false" flipV="false" rot="0">
            <a:off x="7271372" y="4769999"/>
            <a:ext cx="965568" cy="893150"/>
          </a:xfrm>
          <a:custGeom>
            <a:avLst/>
            <a:gdLst/>
            <a:ahLst/>
            <a:cxnLst/>
            <a:rect r="r" b="b" t="t" l="l"/>
            <a:pathLst>
              <a:path h="893150" w="965568">
                <a:moveTo>
                  <a:pt x="0" y="0"/>
                </a:moveTo>
                <a:lnTo>
                  <a:pt x="965568" y="0"/>
                </a:lnTo>
                <a:lnTo>
                  <a:pt x="965568" y="893151"/>
                </a:lnTo>
                <a:lnTo>
                  <a:pt x="0" y="89315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6058421" y="1503579"/>
            <a:ext cx="6171158" cy="1002668"/>
          </a:xfrm>
          <a:prstGeom prst="rect">
            <a:avLst/>
          </a:prstGeom>
        </p:spPr>
        <p:txBody>
          <a:bodyPr anchor="t" rtlCol="false" tIns="0" lIns="0" bIns="0" rIns="0">
            <a:spAutoFit/>
          </a:bodyPr>
          <a:lstStyle/>
          <a:p>
            <a:pPr algn="ctr">
              <a:lnSpc>
                <a:spcPts val="8259"/>
              </a:lnSpc>
              <a:spcBef>
                <a:spcPct val="0"/>
              </a:spcBef>
            </a:pPr>
            <a:r>
              <a:rPr lang="en-US" sz="5899">
                <a:solidFill>
                  <a:srgbClr val="0C397B"/>
                </a:solidFill>
                <a:latin typeface="Oldstar"/>
              </a:rPr>
              <a:t>The inspiration behind</a:t>
            </a:r>
          </a:p>
        </p:txBody>
      </p:sp>
      <p:sp>
        <p:nvSpPr>
          <p:cNvPr name="Freeform 10" id="10"/>
          <p:cNvSpPr/>
          <p:nvPr/>
        </p:nvSpPr>
        <p:spPr>
          <a:xfrm flipH="false" flipV="false" rot="0">
            <a:off x="12762982" y="4696925"/>
            <a:ext cx="965568" cy="893150"/>
          </a:xfrm>
          <a:custGeom>
            <a:avLst/>
            <a:gdLst/>
            <a:ahLst/>
            <a:cxnLst/>
            <a:rect r="r" b="b" t="t" l="l"/>
            <a:pathLst>
              <a:path h="893150" w="965568">
                <a:moveTo>
                  <a:pt x="0" y="0"/>
                </a:moveTo>
                <a:lnTo>
                  <a:pt x="965568" y="0"/>
                </a:lnTo>
                <a:lnTo>
                  <a:pt x="965568" y="893150"/>
                </a:lnTo>
                <a:lnTo>
                  <a:pt x="0" y="89315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87D9F5"/>
        </a:solidFill>
      </p:bgPr>
    </p:bg>
    <p:spTree>
      <p:nvGrpSpPr>
        <p:cNvPr id="1" name=""/>
        <p:cNvGrpSpPr/>
        <p:nvPr/>
      </p:nvGrpSpPr>
      <p:grpSpPr>
        <a:xfrm>
          <a:off x="0" y="0"/>
          <a:ext cx="0" cy="0"/>
          <a:chOff x="0" y="0"/>
          <a:chExt cx="0" cy="0"/>
        </a:xfrm>
      </p:grpSpPr>
      <p:sp>
        <p:nvSpPr>
          <p:cNvPr name="Freeform 2" id="2"/>
          <p:cNvSpPr/>
          <p:nvPr/>
        </p:nvSpPr>
        <p:spPr>
          <a:xfrm flipH="false" flipV="false" rot="0">
            <a:off x="0" y="2057301"/>
            <a:ext cx="18757150" cy="8229699"/>
          </a:xfrm>
          <a:custGeom>
            <a:avLst/>
            <a:gdLst/>
            <a:ahLst/>
            <a:cxnLst/>
            <a:rect r="r" b="b" t="t" l="l"/>
            <a:pathLst>
              <a:path h="8229699" w="18757150">
                <a:moveTo>
                  <a:pt x="0" y="0"/>
                </a:moveTo>
                <a:lnTo>
                  <a:pt x="18757150" y="0"/>
                </a:lnTo>
                <a:lnTo>
                  <a:pt x="18757150" y="8229699"/>
                </a:lnTo>
                <a:lnTo>
                  <a:pt x="0" y="82296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5400000">
            <a:off x="4837339" y="-991961"/>
            <a:ext cx="14630400" cy="12270921"/>
          </a:xfrm>
          <a:custGeom>
            <a:avLst/>
            <a:gdLst/>
            <a:ahLst/>
            <a:cxnLst/>
            <a:rect r="r" b="b" t="t" l="l"/>
            <a:pathLst>
              <a:path h="12270921" w="14630400">
                <a:moveTo>
                  <a:pt x="0" y="0"/>
                </a:moveTo>
                <a:lnTo>
                  <a:pt x="14630400" y="0"/>
                </a:lnTo>
                <a:lnTo>
                  <a:pt x="14630400" y="12270922"/>
                </a:lnTo>
                <a:lnTo>
                  <a:pt x="0" y="12270922"/>
                </a:lnTo>
                <a:lnTo>
                  <a:pt x="0" y="0"/>
                </a:lnTo>
                <a:close/>
              </a:path>
            </a:pathLst>
          </a:custGeom>
          <a:blipFill>
            <a:blip r:embed="rId5"/>
            <a:stretch>
              <a:fillRect l="-24553" t="0" r="-24553" b="0"/>
            </a:stretch>
          </a:blipFill>
        </p:spPr>
      </p:sp>
      <p:sp>
        <p:nvSpPr>
          <p:cNvPr name="Freeform 4" id="4"/>
          <p:cNvSpPr/>
          <p:nvPr/>
        </p:nvSpPr>
        <p:spPr>
          <a:xfrm flipH="false" flipV="false" rot="-5400000">
            <a:off x="8447014" y="850288"/>
            <a:ext cx="6177574" cy="9272156"/>
          </a:xfrm>
          <a:custGeom>
            <a:avLst/>
            <a:gdLst/>
            <a:ahLst/>
            <a:cxnLst/>
            <a:rect r="r" b="b" t="t" l="l"/>
            <a:pathLst>
              <a:path h="9272156" w="6177574">
                <a:moveTo>
                  <a:pt x="0" y="0"/>
                </a:moveTo>
                <a:lnTo>
                  <a:pt x="6177575" y="0"/>
                </a:lnTo>
                <a:lnTo>
                  <a:pt x="6177575" y="9272157"/>
                </a:lnTo>
                <a:lnTo>
                  <a:pt x="0" y="92721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333093" y="685733"/>
            <a:ext cx="3718309" cy="9601267"/>
          </a:xfrm>
          <a:custGeom>
            <a:avLst/>
            <a:gdLst/>
            <a:ahLst/>
            <a:cxnLst/>
            <a:rect r="r" b="b" t="t" l="l"/>
            <a:pathLst>
              <a:path h="9601267" w="3718309">
                <a:moveTo>
                  <a:pt x="0" y="0"/>
                </a:moveTo>
                <a:lnTo>
                  <a:pt x="3718309" y="0"/>
                </a:lnTo>
                <a:lnTo>
                  <a:pt x="3718309" y="9601267"/>
                </a:lnTo>
                <a:lnTo>
                  <a:pt x="0" y="96012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pic>
        <p:nvPicPr>
          <p:cNvPr name="Picture 6" id="6"/>
          <p:cNvPicPr>
            <a:picLocks noChangeAspect="true"/>
          </p:cNvPicPr>
          <p:nvPr/>
        </p:nvPicPr>
        <p:blipFill>
          <a:blip r:embed="rId10"/>
          <a:srcRect l="0" t="0" r="0" b="0"/>
          <a:stretch>
            <a:fillRect/>
          </a:stretch>
        </p:blipFill>
        <p:spPr>
          <a:xfrm flipH="false" flipV="false" rot="0">
            <a:off x="701166" y="4576977"/>
            <a:ext cx="3605120" cy="2253200"/>
          </a:xfrm>
          <a:prstGeom prst="rect">
            <a:avLst/>
          </a:prstGeom>
        </p:spPr>
      </p:pic>
      <p:pic>
        <p:nvPicPr>
          <p:cNvPr name="Picture 7" id="7"/>
          <p:cNvPicPr>
            <a:picLocks noChangeAspect="true"/>
          </p:cNvPicPr>
          <p:nvPr/>
        </p:nvPicPr>
        <p:blipFill>
          <a:blip r:embed="rId10"/>
          <a:srcRect l="0" t="0" r="0" b="0"/>
          <a:stretch>
            <a:fillRect/>
          </a:stretch>
        </p:blipFill>
        <p:spPr>
          <a:xfrm flipH="false" flipV="false" rot="0">
            <a:off x="14682880" y="1926593"/>
            <a:ext cx="3605120" cy="2253200"/>
          </a:xfrm>
          <a:prstGeom prst="rect">
            <a:avLst/>
          </a:prstGeom>
        </p:spPr>
      </p:pic>
      <p:pic>
        <p:nvPicPr>
          <p:cNvPr name="Picture 8" id="8"/>
          <p:cNvPicPr>
            <a:picLocks noChangeAspect="true"/>
          </p:cNvPicPr>
          <p:nvPr/>
        </p:nvPicPr>
        <p:blipFill>
          <a:blip r:embed="rId10"/>
          <a:srcRect l="0" t="0" r="0" b="0"/>
          <a:stretch>
            <a:fillRect/>
          </a:stretch>
        </p:blipFill>
        <p:spPr>
          <a:xfrm flipH="false" flipV="false" rot="0">
            <a:off x="11077759" y="8033800"/>
            <a:ext cx="3605120" cy="2253200"/>
          </a:xfrm>
          <a:prstGeom prst="rect">
            <a:avLst/>
          </a:prstGeom>
        </p:spPr>
      </p:pic>
      <p:sp>
        <p:nvSpPr>
          <p:cNvPr name="TextBox 9" id="9"/>
          <p:cNvSpPr txBox="true"/>
          <p:nvPr/>
        </p:nvSpPr>
        <p:spPr>
          <a:xfrm rot="0">
            <a:off x="7505522" y="3412452"/>
            <a:ext cx="7144474" cy="860425"/>
          </a:xfrm>
          <a:prstGeom prst="rect">
            <a:avLst/>
          </a:prstGeom>
        </p:spPr>
        <p:txBody>
          <a:bodyPr anchor="t" rtlCol="false" tIns="0" lIns="0" bIns="0" rIns="0">
            <a:spAutoFit/>
          </a:bodyPr>
          <a:lstStyle/>
          <a:p>
            <a:pPr algn="l">
              <a:lnSpc>
                <a:spcPts val="3499"/>
              </a:lnSpc>
              <a:spcBef>
                <a:spcPct val="0"/>
              </a:spcBef>
            </a:pPr>
            <a:r>
              <a:rPr lang="en-US" sz="2499">
                <a:solidFill>
                  <a:srgbClr val="FEFEFE"/>
                </a:solidFill>
                <a:latin typeface="Press Start 2P"/>
              </a:rPr>
              <a:t>Game Type: Strategy and Puzzle</a:t>
            </a:r>
          </a:p>
        </p:txBody>
      </p:sp>
      <p:sp>
        <p:nvSpPr>
          <p:cNvPr name="TextBox 10" id="10"/>
          <p:cNvSpPr txBox="true"/>
          <p:nvPr/>
        </p:nvSpPr>
        <p:spPr>
          <a:xfrm rot="0">
            <a:off x="7505522" y="4709383"/>
            <a:ext cx="6005479" cy="1298575"/>
          </a:xfrm>
          <a:prstGeom prst="rect">
            <a:avLst/>
          </a:prstGeom>
        </p:spPr>
        <p:txBody>
          <a:bodyPr anchor="t" rtlCol="false" tIns="0" lIns="0" bIns="0" rIns="0">
            <a:spAutoFit/>
          </a:bodyPr>
          <a:lstStyle/>
          <a:p>
            <a:pPr algn="l">
              <a:lnSpc>
                <a:spcPts val="3499"/>
              </a:lnSpc>
            </a:pPr>
            <a:r>
              <a:rPr lang="en-US" sz="2499">
                <a:solidFill>
                  <a:srgbClr val="FEFEFE"/>
                </a:solidFill>
                <a:latin typeface="Press Start 2P"/>
              </a:rPr>
              <a:t>Theme: Urban construction and city building</a:t>
            </a:r>
          </a:p>
        </p:txBody>
      </p:sp>
      <p:sp>
        <p:nvSpPr>
          <p:cNvPr name="TextBox 11" id="11"/>
          <p:cNvSpPr txBox="true"/>
          <p:nvPr/>
        </p:nvSpPr>
        <p:spPr>
          <a:xfrm rot="0">
            <a:off x="7505522" y="6652231"/>
            <a:ext cx="6537488" cy="860425"/>
          </a:xfrm>
          <a:prstGeom prst="rect">
            <a:avLst/>
          </a:prstGeom>
        </p:spPr>
        <p:txBody>
          <a:bodyPr anchor="t" rtlCol="false" tIns="0" lIns="0" bIns="0" rIns="0">
            <a:spAutoFit/>
          </a:bodyPr>
          <a:lstStyle/>
          <a:p>
            <a:pPr algn="l">
              <a:lnSpc>
                <a:spcPts val="3499"/>
              </a:lnSpc>
              <a:spcBef>
                <a:spcPct val="0"/>
              </a:spcBef>
            </a:pPr>
            <a:r>
              <a:rPr lang="en-US" sz="2499">
                <a:solidFill>
                  <a:srgbClr val="FEFEFE"/>
                </a:solidFill>
                <a:latin typeface="Press Start 2P"/>
              </a:rPr>
              <a:t>Game Mode: Single Player</a:t>
            </a:r>
          </a:p>
        </p:txBody>
      </p:sp>
      <p:sp>
        <p:nvSpPr>
          <p:cNvPr name="Freeform 12" id="12"/>
          <p:cNvSpPr/>
          <p:nvPr/>
        </p:nvSpPr>
        <p:spPr>
          <a:xfrm flipH="false" flipV="false" rot="0">
            <a:off x="3333093" y="321945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3" id="13"/>
          <p:cNvSpPr txBox="true"/>
          <p:nvPr/>
        </p:nvSpPr>
        <p:spPr>
          <a:xfrm rot="0">
            <a:off x="3860757" y="4589779"/>
            <a:ext cx="2662982" cy="1002668"/>
          </a:xfrm>
          <a:prstGeom prst="rect">
            <a:avLst/>
          </a:prstGeom>
        </p:spPr>
        <p:txBody>
          <a:bodyPr anchor="t" rtlCol="false" tIns="0" lIns="0" bIns="0" rIns="0">
            <a:spAutoFit/>
          </a:bodyPr>
          <a:lstStyle/>
          <a:p>
            <a:pPr algn="ctr">
              <a:lnSpc>
                <a:spcPts val="8259"/>
              </a:lnSpc>
              <a:spcBef>
                <a:spcPct val="0"/>
              </a:spcBef>
            </a:pPr>
            <a:r>
              <a:rPr lang="en-US" sz="5899">
                <a:solidFill>
                  <a:srgbClr val="FEFEFE"/>
                </a:solidFill>
                <a:latin typeface="Oldstar"/>
              </a:rPr>
              <a:t>OVERVIEW</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87D9F5"/>
        </a:solidFill>
      </p:bgPr>
    </p:bg>
    <p:spTree>
      <p:nvGrpSpPr>
        <p:cNvPr id="1" name=""/>
        <p:cNvGrpSpPr/>
        <p:nvPr/>
      </p:nvGrpSpPr>
      <p:grpSpPr>
        <a:xfrm>
          <a:off x="0" y="0"/>
          <a:ext cx="0" cy="0"/>
          <a:chOff x="0" y="0"/>
          <a:chExt cx="0" cy="0"/>
        </a:xfrm>
      </p:grpSpPr>
      <p:sp>
        <p:nvSpPr>
          <p:cNvPr name="Freeform 2" id="2"/>
          <p:cNvSpPr/>
          <p:nvPr/>
        </p:nvSpPr>
        <p:spPr>
          <a:xfrm flipH="false" flipV="false" rot="0">
            <a:off x="0" y="2057301"/>
            <a:ext cx="18757150" cy="8229699"/>
          </a:xfrm>
          <a:custGeom>
            <a:avLst/>
            <a:gdLst/>
            <a:ahLst/>
            <a:cxnLst/>
            <a:rect r="r" b="b" t="t" l="l"/>
            <a:pathLst>
              <a:path h="8229699" w="18757150">
                <a:moveTo>
                  <a:pt x="0" y="0"/>
                </a:moveTo>
                <a:lnTo>
                  <a:pt x="18757150" y="0"/>
                </a:lnTo>
                <a:lnTo>
                  <a:pt x="18757150" y="8229699"/>
                </a:lnTo>
                <a:lnTo>
                  <a:pt x="0" y="82296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764346" y="3228975"/>
            <a:ext cx="5574236" cy="4114800"/>
          </a:xfrm>
          <a:custGeom>
            <a:avLst/>
            <a:gdLst/>
            <a:ahLst/>
            <a:cxnLst/>
            <a:rect r="r" b="b" t="t" l="l"/>
            <a:pathLst>
              <a:path h="4114800" w="5574236">
                <a:moveTo>
                  <a:pt x="0" y="0"/>
                </a:moveTo>
                <a:lnTo>
                  <a:pt x="5574237" y="0"/>
                </a:lnTo>
                <a:lnTo>
                  <a:pt x="557423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5400000">
            <a:off x="1055941" y="-4674054"/>
            <a:ext cx="16176118" cy="18288000"/>
          </a:xfrm>
          <a:custGeom>
            <a:avLst/>
            <a:gdLst/>
            <a:ahLst/>
            <a:cxnLst/>
            <a:rect r="r" b="b" t="t" l="l"/>
            <a:pathLst>
              <a:path h="18288000" w="16176118">
                <a:moveTo>
                  <a:pt x="0" y="0"/>
                </a:moveTo>
                <a:lnTo>
                  <a:pt x="16176118" y="0"/>
                </a:lnTo>
                <a:lnTo>
                  <a:pt x="16176118" y="18288000"/>
                </a:lnTo>
                <a:lnTo>
                  <a:pt x="0" y="18288000"/>
                </a:lnTo>
                <a:lnTo>
                  <a:pt x="0" y="0"/>
                </a:lnTo>
                <a:close/>
              </a:path>
            </a:pathLst>
          </a:custGeom>
          <a:blipFill>
            <a:blip r:embed="rId7"/>
            <a:stretch>
              <a:fillRect l="-61111" t="0" r="-61111" b="0"/>
            </a:stretch>
          </a:blipFill>
        </p:spPr>
      </p:sp>
      <p:sp>
        <p:nvSpPr>
          <p:cNvPr name="Freeform 5" id="5"/>
          <p:cNvSpPr/>
          <p:nvPr/>
        </p:nvSpPr>
        <p:spPr>
          <a:xfrm flipH="false" flipV="false" rot="0">
            <a:off x="1836133" y="-689882"/>
            <a:ext cx="3430664" cy="4723805"/>
          </a:xfrm>
          <a:custGeom>
            <a:avLst/>
            <a:gdLst/>
            <a:ahLst/>
            <a:cxnLst/>
            <a:rect r="r" b="b" t="t" l="l"/>
            <a:pathLst>
              <a:path h="4723805" w="3430664">
                <a:moveTo>
                  <a:pt x="0" y="0"/>
                </a:moveTo>
                <a:lnTo>
                  <a:pt x="3430663" y="0"/>
                </a:lnTo>
                <a:lnTo>
                  <a:pt x="3430663" y="4723805"/>
                </a:lnTo>
                <a:lnTo>
                  <a:pt x="0" y="472380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687243" y="4589779"/>
            <a:ext cx="3728442" cy="1002668"/>
          </a:xfrm>
          <a:prstGeom prst="rect">
            <a:avLst/>
          </a:prstGeom>
        </p:spPr>
        <p:txBody>
          <a:bodyPr anchor="t" rtlCol="false" tIns="0" lIns="0" bIns="0" rIns="0">
            <a:spAutoFit/>
          </a:bodyPr>
          <a:lstStyle/>
          <a:p>
            <a:pPr algn="ctr">
              <a:lnSpc>
                <a:spcPts val="8259"/>
              </a:lnSpc>
              <a:spcBef>
                <a:spcPct val="0"/>
              </a:spcBef>
            </a:pPr>
            <a:r>
              <a:rPr lang="en-US" sz="5899">
                <a:solidFill>
                  <a:srgbClr val="FFFFFF"/>
                </a:solidFill>
                <a:latin typeface="Oldstar"/>
              </a:rPr>
              <a:t>Game Details</a:t>
            </a:r>
          </a:p>
        </p:txBody>
      </p:sp>
      <p:sp>
        <p:nvSpPr>
          <p:cNvPr name="TextBox 7" id="7"/>
          <p:cNvSpPr txBox="true"/>
          <p:nvPr/>
        </p:nvSpPr>
        <p:spPr>
          <a:xfrm rot="0">
            <a:off x="9144000" y="2498725"/>
            <a:ext cx="7613196" cy="5241925"/>
          </a:xfrm>
          <a:prstGeom prst="rect">
            <a:avLst/>
          </a:prstGeom>
        </p:spPr>
        <p:txBody>
          <a:bodyPr anchor="t" rtlCol="false" tIns="0" lIns="0" bIns="0" rIns="0">
            <a:spAutoFit/>
          </a:bodyPr>
          <a:lstStyle/>
          <a:p>
            <a:pPr algn="r">
              <a:lnSpc>
                <a:spcPts val="3499"/>
              </a:lnSpc>
              <a:spcBef>
                <a:spcPct val="0"/>
              </a:spcBef>
            </a:pPr>
            <a:r>
              <a:rPr lang="en-US" sz="2499">
                <a:solidFill>
                  <a:srgbClr val="FFFFFF"/>
                </a:solidFill>
                <a:latin typeface="Press Start 2P"/>
              </a:rPr>
              <a:t>The player's view is similar to "Tetris," with blocks coming from above in a claw. </a:t>
            </a:r>
          </a:p>
          <a:p>
            <a:pPr algn="r">
              <a:lnSpc>
                <a:spcPts val="3499"/>
              </a:lnSpc>
              <a:spcBef>
                <a:spcPct val="0"/>
              </a:spcBef>
            </a:pPr>
          </a:p>
          <a:p>
            <a:pPr algn="r">
              <a:lnSpc>
                <a:spcPts val="3499"/>
              </a:lnSpc>
              <a:spcBef>
                <a:spcPct val="0"/>
              </a:spcBef>
            </a:pPr>
            <a:r>
              <a:rPr lang="en-US" sz="2499">
                <a:solidFill>
                  <a:srgbClr val="FFFFFF"/>
                </a:solidFill>
                <a:latin typeface="Press Start 2P"/>
              </a:rPr>
              <a:t>Players can reserve or swap blocks and must carefully stack them due to the real-time physics, which may cause structures to sway and fall.</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352228" y="2211461"/>
            <a:ext cx="12661258" cy="3165314"/>
          </a:xfrm>
          <a:custGeom>
            <a:avLst/>
            <a:gdLst/>
            <a:ahLst/>
            <a:cxnLst/>
            <a:rect r="r" b="b" t="t" l="l"/>
            <a:pathLst>
              <a:path h="3165314" w="12661258">
                <a:moveTo>
                  <a:pt x="0" y="0"/>
                </a:moveTo>
                <a:lnTo>
                  <a:pt x="12661258" y="0"/>
                </a:lnTo>
                <a:lnTo>
                  <a:pt x="12661258" y="3165314"/>
                </a:lnTo>
                <a:lnTo>
                  <a:pt x="0" y="3165314"/>
                </a:lnTo>
                <a:lnTo>
                  <a:pt x="0" y="0"/>
                </a:lnTo>
                <a:close/>
              </a:path>
            </a:pathLst>
          </a:custGeom>
          <a:blipFill>
            <a:blip r:embed="rId2"/>
            <a:stretch>
              <a:fillRect l="0" t="0" r="-99999" b="0"/>
            </a:stretch>
          </a:blipFill>
        </p:spPr>
      </p:sp>
      <p:sp>
        <p:nvSpPr>
          <p:cNvPr name="Freeform 3" id="3"/>
          <p:cNvSpPr/>
          <p:nvPr/>
        </p:nvSpPr>
        <p:spPr>
          <a:xfrm flipH="false" flipV="false" rot="0">
            <a:off x="2452645" y="5143500"/>
            <a:ext cx="12460425" cy="3165314"/>
          </a:xfrm>
          <a:custGeom>
            <a:avLst/>
            <a:gdLst/>
            <a:ahLst/>
            <a:cxnLst/>
            <a:rect r="r" b="b" t="t" l="l"/>
            <a:pathLst>
              <a:path h="3165314" w="12460425">
                <a:moveTo>
                  <a:pt x="0" y="0"/>
                </a:moveTo>
                <a:lnTo>
                  <a:pt x="12460425" y="0"/>
                </a:lnTo>
                <a:lnTo>
                  <a:pt x="12460425" y="3165314"/>
                </a:lnTo>
                <a:lnTo>
                  <a:pt x="0" y="3165314"/>
                </a:lnTo>
                <a:lnTo>
                  <a:pt x="0" y="0"/>
                </a:lnTo>
                <a:close/>
              </a:path>
            </a:pathLst>
          </a:custGeom>
          <a:blipFill>
            <a:blip r:embed="rId2"/>
            <a:stretch>
              <a:fillRect l="-100466" t="0" r="-2757"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87D9F5"/>
        </a:solidFill>
      </p:bgPr>
    </p:bg>
    <p:spTree>
      <p:nvGrpSpPr>
        <p:cNvPr id="1" name=""/>
        <p:cNvGrpSpPr/>
        <p:nvPr/>
      </p:nvGrpSpPr>
      <p:grpSpPr>
        <a:xfrm>
          <a:off x="0" y="0"/>
          <a:ext cx="0" cy="0"/>
          <a:chOff x="0" y="0"/>
          <a:chExt cx="0" cy="0"/>
        </a:xfrm>
      </p:grpSpPr>
      <p:sp>
        <p:nvSpPr>
          <p:cNvPr name="Freeform 2" id="2"/>
          <p:cNvSpPr/>
          <p:nvPr/>
        </p:nvSpPr>
        <p:spPr>
          <a:xfrm flipH="false" flipV="false" rot="0">
            <a:off x="0" y="2057301"/>
            <a:ext cx="18757150" cy="8229699"/>
          </a:xfrm>
          <a:custGeom>
            <a:avLst/>
            <a:gdLst/>
            <a:ahLst/>
            <a:cxnLst/>
            <a:rect r="r" b="b" t="t" l="l"/>
            <a:pathLst>
              <a:path h="8229699" w="18757150">
                <a:moveTo>
                  <a:pt x="0" y="0"/>
                </a:moveTo>
                <a:lnTo>
                  <a:pt x="18757150" y="0"/>
                </a:lnTo>
                <a:lnTo>
                  <a:pt x="18757150" y="8229699"/>
                </a:lnTo>
                <a:lnTo>
                  <a:pt x="0" y="82296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847190" y="-394424"/>
            <a:ext cx="8593620" cy="6921770"/>
          </a:xfrm>
          <a:custGeom>
            <a:avLst/>
            <a:gdLst/>
            <a:ahLst/>
            <a:cxnLst/>
            <a:rect r="r" b="b" t="t" l="l"/>
            <a:pathLst>
              <a:path h="6921770" w="8593620">
                <a:moveTo>
                  <a:pt x="0" y="0"/>
                </a:moveTo>
                <a:lnTo>
                  <a:pt x="8593620" y="0"/>
                </a:lnTo>
                <a:lnTo>
                  <a:pt x="8593620" y="6921770"/>
                </a:lnTo>
                <a:lnTo>
                  <a:pt x="0" y="69217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641198" y="-2479247"/>
            <a:ext cx="12641585" cy="10792753"/>
          </a:xfrm>
          <a:custGeom>
            <a:avLst/>
            <a:gdLst/>
            <a:ahLst/>
            <a:cxnLst/>
            <a:rect r="r" b="b" t="t" l="l"/>
            <a:pathLst>
              <a:path h="10792753" w="12641585">
                <a:moveTo>
                  <a:pt x="0" y="0"/>
                </a:moveTo>
                <a:lnTo>
                  <a:pt x="12641585" y="0"/>
                </a:lnTo>
                <a:lnTo>
                  <a:pt x="12641585" y="10792753"/>
                </a:lnTo>
                <a:lnTo>
                  <a:pt x="0" y="10792753"/>
                </a:lnTo>
                <a:lnTo>
                  <a:pt x="0" y="0"/>
                </a:lnTo>
                <a:close/>
              </a:path>
            </a:pathLst>
          </a:custGeom>
          <a:blipFill>
            <a:blip r:embed="rId6"/>
            <a:stretch>
              <a:fillRect l="0" t="0" r="0" b="0"/>
            </a:stretch>
          </a:blipFill>
        </p:spPr>
      </p:sp>
      <p:sp>
        <p:nvSpPr>
          <p:cNvPr name="Freeform 5" id="5"/>
          <p:cNvSpPr/>
          <p:nvPr/>
        </p:nvSpPr>
        <p:spPr>
          <a:xfrm flipH="false" flipV="false" rot="0">
            <a:off x="5124581" y="1204897"/>
            <a:ext cx="8507988" cy="3424465"/>
          </a:xfrm>
          <a:custGeom>
            <a:avLst/>
            <a:gdLst/>
            <a:ahLst/>
            <a:cxnLst/>
            <a:rect r="r" b="b" t="t" l="l"/>
            <a:pathLst>
              <a:path h="3424465" w="8507988">
                <a:moveTo>
                  <a:pt x="0" y="0"/>
                </a:moveTo>
                <a:lnTo>
                  <a:pt x="8507988" y="0"/>
                </a:lnTo>
                <a:lnTo>
                  <a:pt x="8507988" y="3424465"/>
                </a:lnTo>
                <a:lnTo>
                  <a:pt x="0" y="3424465"/>
                </a:lnTo>
                <a:lnTo>
                  <a:pt x="0" y="0"/>
                </a:lnTo>
                <a:close/>
              </a:path>
            </a:pathLst>
          </a:custGeom>
          <a:blipFill>
            <a:blip r:embed="rId7"/>
            <a:stretch>
              <a:fillRect l="0" t="0" r="0" b="0"/>
            </a:stretch>
          </a:blipFill>
        </p:spPr>
      </p:sp>
      <p:sp>
        <p:nvSpPr>
          <p:cNvPr name="Freeform 6" id="6"/>
          <p:cNvSpPr/>
          <p:nvPr/>
        </p:nvSpPr>
        <p:spPr>
          <a:xfrm flipH="false" flipV="false" rot="0">
            <a:off x="2467026" y="4221147"/>
            <a:ext cx="12641585" cy="10792753"/>
          </a:xfrm>
          <a:custGeom>
            <a:avLst/>
            <a:gdLst/>
            <a:ahLst/>
            <a:cxnLst/>
            <a:rect r="r" b="b" t="t" l="l"/>
            <a:pathLst>
              <a:path h="10792753" w="12641585">
                <a:moveTo>
                  <a:pt x="0" y="0"/>
                </a:moveTo>
                <a:lnTo>
                  <a:pt x="12641585" y="0"/>
                </a:lnTo>
                <a:lnTo>
                  <a:pt x="12641585" y="10792754"/>
                </a:lnTo>
                <a:lnTo>
                  <a:pt x="0" y="10792754"/>
                </a:lnTo>
                <a:lnTo>
                  <a:pt x="0" y="0"/>
                </a:lnTo>
                <a:close/>
              </a:path>
            </a:pathLst>
          </a:custGeom>
          <a:blipFill>
            <a:blip r:embed="rId6"/>
            <a:stretch>
              <a:fillRect l="0" t="0" r="0" b="0"/>
            </a:stretch>
          </a:blipFill>
        </p:spPr>
      </p:sp>
      <p:grpSp>
        <p:nvGrpSpPr>
          <p:cNvPr name="Group 7" id="7"/>
          <p:cNvGrpSpPr/>
          <p:nvPr/>
        </p:nvGrpSpPr>
        <p:grpSpPr>
          <a:xfrm rot="0">
            <a:off x="1436914" y="5294539"/>
            <a:ext cx="15414171" cy="3086100"/>
            <a:chOff x="0" y="0"/>
            <a:chExt cx="4059699" cy="812800"/>
          </a:xfrm>
        </p:grpSpPr>
        <p:sp>
          <p:nvSpPr>
            <p:cNvPr name="Freeform 8" id="8"/>
            <p:cNvSpPr/>
            <p:nvPr/>
          </p:nvSpPr>
          <p:spPr>
            <a:xfrm flipH="false" flipV="false" rot="0">
              <a:off x="0" y="0"/>
              <a:ext cx="4059699" cy="812800"/>
            </a:xfrm>
            <a:custGeom>
              <a:avLst/>
              <a:gdLst/>
              <a:ahLst/>
              <a:cxnLst/>
              <a:rect r="r" b="b" t="t" l="l"/>
              <a:pathLst>
                <a:path h="812800" w="4059699">
                  <a:moveTo>
                    <a:pt x="50226" y="0"/>
                  </a:moveTo>
                  <a:lnTo>
                    <a:pt x="4009473" y="0"/>
                  </a:lnTo>
                  <a:cubicBezTo>
                    <a:pt x="4037212" y="0"/>
                    <a:pt x="4059699" y="22487"/>
                    <a:pt x="4059699" y="50226"/>
                  </a:cubicBezTo>
                  <a:lnTo>
                    <a:pt x="4059699" y="762574"/>
                  </a:lnTo>
                  <a:cubicBezTo>
                    <a:pt x="4059699" y="775895"/>
                    <a:pt x="4054408" y="788670"/>
                    <a:pt x="4044989" y="798089"/>
                  </a:cubicBezTo>
                  <a:cubicBezTo>
                    <a:pt x="4035570" y="807508"/>
                    <a:pt x="4022794" y="812800"/>
                    <a:pt x="4009473" y="812800"/>
                  </a:cubicBezTo>
                  <a:lnTo>
                    <a:pt x="50226" y="812800"/>
                  </a:lnTo>
                  <a:cubicBezTo>
                    <a:pt x="22487" y="812800"/>
                    <a:pt x="0" y="790313"/>
                    <a:pt x="0" y="762574"/>
                  </a:cubicBezTo>
                  <a:lnTo>
                    <a:pt x="0" y="50226"/>
                  </a:lnTo>
                  <a:cubicBezTo>
                    <a:pt x="0" y="22487"/>
                    <a:pt x="22487" y="0"/>
                    <a:pt x="50226" y="0"/>
                  </a:cubicBezTo>
                  <a:close/>
                </a:path>
              </a:pathLst>
            </a:custGeom>
            <a:solidFill>
              <a:srgbClr val="FEFEFE"/>
            </a:solidFill>
          </p:spPr>
        </p:sp>
        <p:sp>
          <p:nvSpPr>
            <p:cNvPr name="TextBox 9" id="9"/>
            <p:cNvSpPr txBox="true"/>
            <p:nvPr/>
          </p:nvSpPr>
          <p:spPr>
            <a:xfrm>
              <a:off x="0" y="-47625"/>
              <a:ext cx="4059699" cy="860425"/>
            </a:xfrm>
            <a:prstGeom prst="rect">
              <a:avLst/>
            </a:prstGeom>
          </p:spPr>
          <p:txBody>
            <a:bodyPr anchor="ctr" rtlCol="false" tIns="50800" lIns="50800" bIns="50800" rIns="50800"/>
            <a:lstStyle/>
            <a:p>
              <a:pPr algn="ctr">
                <a:lnSpc>
                  <a:spcPts val="3499"/>
                </a:lnSpc>
              </a:pPr>
            </a:p>
          </p:txBody>
        </p:sp>
      </p:grpSp>
      <p:sp>
        <p:nvSpPr>
          <p:cNvPr name="Freeform 10" id="10"/>
          <p:cNvSpPr/>
          <p:nvPr/>
        </p:nvSpPr>
        <p:spPr>
          <a:xfrm flipH="false" flipV="false" rot="0">
            <a:off x="5029200" y="2412546"/>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8"/>
            <a:stretch>
              <a:fillRect l="0" t="0" r="0" b="0"/>
            </a:stretch>
          </a:blipFill>
        </p:spPr>
      </p:sp>
      <p:pic>
        <p:nvPicPr>
          <p:cNvPr name="Picture 11" id="11"/>
          <p:cNvPicPr>
            <a:picLocks noChangeAspect="true"/>
          </p:cNvPicPr>
          <p:nvPr/>
        </p:nvPicPr>
        <p:blipFill>
          <a:blip r:embed="rId9"/>
          <a:srcRect l="0" t="0" r="0" b="0"/>
          <a:stretch>
            <a:fillRect/>
          </a:stretch>
        </p:blipFill>
        <p:spPr>
          <a:xfrm flipH="false" flipV="false" rot="0">
            <a:off x="-2276856" y="-2261557"/>
            <a:ext cx="7982712" cy="8229600"/>
          </a:xfrm>
          <a:prstGeom prst="rect">
            <a:avLst/>
          </a:prstGeom>
        </p:spPr>
      </p:pic>
      <p:sp>
        <p:nvSpPr>
          <p:cNvPr name="TextBox 12" id="12"/>
          <p:cNvSpPr txBox="true"/>
          <p:nvPr/>
        </p:nvSpPr>
        <p:spPr>
          <a:xfrm rot="0">
            <a:off x="4180651" y="4078272"/>
            <a:ext cx="10395848" cy="1319740"/>
          </a:xfrm>
          <a:prstGeom prst="rect">
            <a:avLst/>
          </a:prstGeom>
        </p:spPr>
        <p:txBody>
          <a:bodyPr anchor="t" rtlCol="false" tIns="0" lIns="0" bIns="0" rIns="0">
            <a:spAutoFit/>
          </a:bodyPr>
          <a:lstStyle/>
          <a:p>
            <a:pPr algn="ctr">
              <a:lnSpc>
                <a:spcPts val="10826"/>
              </a:lnSpc>
              <a:spcBef>
                <a:spcPct val="0"/>
              </a:spcBef>
            </a:pPr>
            <a:r>
              <a:rPr lang="en-US" sz="7732">
                <a:solidFill>
                  <a:srgbClr val="FEFEFE"/>
                </a:solidFill>
                <a:latin typeface="Fredoka"/>
              </a:rPr>
              <a:t>WIN CONDITION:</a:t>
            </a:r>
          </a:p>
        </p:txBody>
      </p:sp>
      <p:sp>
        <p:nvSpPr>
          <p:cNvPr name="TextBox 13" id="13"/>
          <p:cNvSpPr txBox="true"/>
          <p:nvPr/>
        </p:nvSpPr>
        <p:spPr>
          <a:xfrm rot="0">
            <a:off x="2877911" y="5901368"/>
            <a:ext cx="12532179" cy="159067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Press Start 2P"/>
              </a:rPr>
              <a:t>Construct tall and sturdy buildings at a certain height without causing collapses!</a:t>
            </a:r>
          </a:p>
        </p:txBody>
      </p:sp>
      <p:pic>
        <p:nvPicPr>
          <p:cNvPr name="Picture 14" id="14"/>
          <p:cNvPicPr>
            <a:picLocks noChangeAspect="true"/>
          </p:cNvPicPr>
          <p:nvPr/>
        </p:nvPicPr>
        <p:blipFill>
          <a:blip r:embed="rId9"/>
          <a:srcRect l="0" t="0" r="0" b="0"/>
          <a:stretch>
            <a:fillRect/>
          </a:stretch>
        </p:blipFill>
        <p:spPr>
          <a:xfrm flipH="false" flipV="false" rot="0">
            <a:off x="11979348" y="4198706"/>
            <a:ext cx="7982712" cy="8229600"/>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87D9F5"/>
        </a:solidFill>
      </p:bgPr>
    </p:bg>
    <p:spTree>
      <p:nvGrpSpPr>
        <p:cNvPr id="1" name=""/>
        <p:cNvGrpSpPr/>
        <p:nvPr/>
      </p:nvGrpSpPr>
      <p:grpSpPr>
        <a:xfrm>
          <a:off x="0" y="0"/>
          <a:ext cx="0" cy="0"/>
          <a:chOff x="0" y="0"/>
          <a:chExt cx="0" cy="0"/>
        </a:xfrm>
      </p:grpSpPr>
      <p:sp>
        <p:nvSpPr>
          <p:cNvPr name="Freeform 2" id="2"/>
          <p:cNvSpPr/>
          <p:nvPr/>
        </p:nvSpPr>
        <p:spPr>
          <a:xfrm flipH="false" flipV="false" rot="0">
            <a:off x="0" y="2057301"/>
            <a:ext cx="18757150" cy="8229699"/>
          </a:xfrm>
          <a:custGeom>
            <a:avLst/>
            <a:gdLst/>
            <a:ahLst/>
            <a:cxnLst/>
            <a:rect r="r" b="b" t="t" l="l"/>
            <a:pathLst>
              <a:path h="8229699" w="18757150">
                <a:moveTo>
                  <a:pt x="0" y="0"/>
                </a:moveTo>
                <a:lnTo>
                  <a:pt x="18757150" y="0"/>
                </a:lnTo>
                <a:lnTo>
                  <a:pt x="18757150" y="8229699"/>
                </a:lnTo>
                <a:lnTo>
                  <a:pt x="0" y="82296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436914" y="2057301"/>
            <a:ext cx="15414171" cy="7200999"/>
            <a:chOff x="0" y="0"/>
            <a:chExt cx="4059699" cy="1896560"/>
          </a:xfrm>
        </p:grpSpPr>
        <p:sp>
          <p:nvSpPr>
            <p:cNvPr name="Freeform 4" id="4"/>
            <p:cNvSpPr/>
            <p:nvPr/>
          </p:nvSpPr>
          <p:spPr>
            <a:xfrm flipH="false" flipV="false" rot="0">
              <a:off x="0" y="0"/>
              <a:ext cx="4059699" cy="1896559"/>
            </a:xfrm>
            <a:custGeom>
              <a:avLst/>
              <a:gdLst/>
              <a:ahLst/>
              <a:cxnLst/>
              <a:rect r="r" b="b" t="t" l="l"/>
              <a:pathLst>
                <a:path h="1896559" w="4059699">
                  <a:moveTo>
                    <a:pt x="50226" y="0"/>
                  </a:moveTo>
                  <a:lnTo>
                    <a:pt x="4009473" y="0"/>
                  </a:lnTo>
                  <a:cubicBezTo>
                    <a:pt x="4037212" y="0"/>
                    <a:pt x="4059699" y="22487"/>
                    <a:pt x="4059699" y="50226"/>
                  </a:cubicBezTo>
                  <a:lnTo>
                    <a:pt x="4059699" y="1846333"/>
                  </a:lnTo>
                  <a:cubicBezTo>
                    <a:pt x="4059699" y="1874072"/>
                    <a:pt x="4037212" y="1896559"/>
                    <a:pt x="4009473" y="1896559"/>
                  </a:cubicBezTo>
                  <a:lnTo>
                    <a:pt x="50226" y="1896559"/>
                  </a:lnTo>
                  <a:cubicBezTo>
                    <a:pt x="36905" y="1896559"/>
                    <a:pt x="24130" y="1891268"/>
                    <a:pt x="14711" y="1881849"/>
                  </a:cubicBezTo>
                  <a:cubicBezTo>
                    <a:pt x="5292" y="1872429"/>
                    <a:pt x="0" y="1859654"/>
                    <a:pt x="0" y="1846333"/>
                  </a:cubicBezTo>
                  <a:lnTo>
                    <a:pt x="0" y="50226"/>
                  </a:lnTo>
                  <a:cubicBezTo>
                    <a:pt x="0" y="22487"/>
                    <a:pt x="22487" y="0"/>
                    <a:pt x="50226" y="0"/>
                  </a:cubicBezTo>
                  <a:close/>
                </a:path>
              </a:pathLst>
            </a:custGeom>
            <a:solidFill>
              <a:srgbClr val="FEFEFE"/>
            </a:solidFill>
          </p:spPr>
        </p:sp>
        <p:sp>
          <p:nvSpPr>
            <p:cNvPr name="TextBox 5" id="5"/>
            <p:cNvSpPr txBox="true"/>
            <p:nvPr/>
          </p:nvSpPr>
          <p:spPr>
            <a:xfrm>
              <a:off x="0" y="-47625"/>
              <a:ext cx="4059699" cy="1944185"/>
            </a:xfrm>
            <a:prstGeom prst="rect">
              <a:avLst/>
            </a:prstGeom>
          </p:spPr>
          <p:txBody>
            <a:bodyPr anchor="ctr" rtlCol="false" tIns="50800" lIns="50800" bIns="50800" rIns="50800"/>
            <a:lstStyle/>
            <a:p>
              <a:pPr algn="ctr">
                <a:lnSpc>
                  <a:spcPts val="3499"/>
                </a:lnSpc>
              </a:pPr>
            </a:p>
          </p:txBody>
        </p:sp>
      </p:grpSp>
      <p:sp>
        <p:nvSpPr>
          <p:cNvPr name="TextBox 6" id="6"/>
          <p:cNvSpPr txBox="true"/>
          <p:nvPr/>
        </p:nvSpPr>
        <p:spPr>
          <a:xfrm rot="0">
            <a:off x="4180651" y="597182"/>
            <a:ext cx="10395848" cy="1319740"/>
          </a:xfrm>
          <a:prstGeom prst="rect">
            <a:avLst/>
          </a:prstGeom>
        </p:spPr>
        <p:txBody>
          <a:bodyPr anchor="t" rtlCol="false" tIns="0" lIns="0" bIns="0" rIns="0">
            <a:spAutoFit/>
          </a:bodyPr>
          <a:lstStyle/>
          <a:p>
            <a:pPr algn="ctr">
              <a:lnSpc>
                <a:spcPts val="10826"/>
              </a:lnSpc>
              <a:spcBef>
                <a:spcPct val="0"/>
              </a:spcBef>
            </a:pPr>
            <a:r>
              <a:rPr lang="en-US" sz="7732">
                <a:solidFill>
                  <a:srgbClr val="FEFEFE"/>
                </a:solidFill>
                <a:latin typeface="Fredoka"/>
              </a:rPr>
              <a:t>What’s the catch?</a:t>
            </a:r>
          </a:p>
        </p:txBody>
      </p:sp>
      <p:sp>
        <p:nvSpPr>
          <p:cNvPr name="TextBox 7" id="7"/>
          <p:cNvSpPr txBox="true"/>
          <p:nvPr/>
        </p:nvSpPr>
        <p:spPr>
          <a:xfrm rot="0">
            <a:off x="2877911" y="4029025"/>
            <a:ext cx="12532179" cy="3190875"/>
          </a:xfrm>
          <a:prstGeom prst="rect">
            <a:avLst/>
          </a:prstGeom>
        </p:spPr>
        <p:txBody>
          <a:bodyPr anchor="t" rtlCol="false" tIns="0" lIns="0" bIns="0" rIns="0">
            <a:spAutoFit/>
          </a:bodyPr>
          <a:lstStyle/>
          <a:p>
            <a:pPr algn="ctr">
              <a:lnSpc>
                <a:spcPts val="4200"/>
              </a:lnSpc>
            </a:pPr>
            <a:r>
              <a:rPr lang="en-US" sz="3000">
                <a:solidFill>
                  <a:srgbClr val="05316E"/>
                </a:solidFill>
                <a:latin typeface="Press Start 2P"/>
              </a:rPr>
              <a:t>The blocks have different weights. Different weights = different physics interactions!</a:t>
            </a:r>
          </a:p>
          <a:p>
            <a:pPr algn="ctr">
              <a:lnSpc>
                <a:spcPts val="4200"/>
              </a:lnSpc>
            </a:pPr>
          </a:p>
          <a:p>
            <a:pPr algn="ctr">
              <a:lnSpc>
                <a:spcPts val="4200"/>
              </a:lnSpc>
              <a:spcBef>
                <a:spcPct val="0"/>
              </a:spcBef>
            </a:pPr>
            <a:r>
              <a:rPr lang="en-US" sz="3000">
                <a:solidFill>
                  <a:srgbClr val="05316E"/>
                </a:solidFill>
                <a:latin typeface="Press Start 2P"/>
              </a:rPr>
              <a:t>The taller the height, the faster the claw moves.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87D9F5"/>
        </a:solidFill>
      </p:bgPr>
    </p:bg>
    <p:spTree>
      <p:nvGrpSpPr>
        <p:cNvPr id="1" name=""/>
        <p:cNvGrpSpPr/>
        <p:nvPr/>
      </p:nvGrpSpPr>
      <p:grpSpPr>
        <a:xfrm>
          <a:off x="0" y="0"/>
          <a:ext cx="0" cy="0"/>
          <a:chOff x="0" y="0"/>
          <a:chExt cx="0" cy="0"/>
        </a:xfrm>
      </p:grpSpPr>
      <p:sp>
        <p:nvSpPr>
          <p:cNvPr name="Freeform 2" id="2"/>
          <p:cNvSpPr/>
          <p:nvPr/>
        </p:nvSpPr>
        <p:spPr>
          <a:xfrm flipH="false" flipV="false" rot="0">
            <a:off x="0" y="6896747"/>
            <a:ext cx="8753634" cy="3390253"/>
          </a:xfrm>
          <a:custGeom>
            <a:avLst/>
            <a:gdLst/>
            <a:ahLst/>
            <a:cxnLst/>
            <a:rect r="r" b="b" t="t" l="l"/>
            <a:pathLst>
              <a:path h="3390253" w="8753634">
                <a:moveTo>
                  <a:pt x="0" y="0"/>
                </a:moveTo>
                <a:lnTo>
                  <a:pt x="8753634" y="0"/>
                </a:lnTo>
                <a:lnTo>
                  <a:pt x="8753634" y="3390253"/>
                </a:lnTo>
                <a:lnTo>
                  <a:pt x="0" y="33902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6173561" y="6896747"/>
            <a:ext cx="8753634" cy="3390253"/>
          </a:xfrm>
          <a:custGeom>
            <a:avLst/>
            <a:gdLst/>
            <a:ahLst/>
            <a:cxnLst/>
            <a:rect r="r" b="b" t="t" l="l"/>
            <a:pathLst>
              <a:path h="3390253" w="8753634">
                <a:moveTo>
                  <a:pt x="0" y="0"/>
                </a:moveTo>
                <a:lnTo>
                  <a:pt x="8753634" y="0"/>
                </a:lnTo>
                <a:lnTo>
                  <a:pt x="8753634" y="3390253"/>
                </a:lnTo>
                <a:lnTo>
                  <a:pt x="0" y="33902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11988052" y="6896747"/>
            <a:ext cx="8753634" cy="3390253"/>
          </a:xfrm>
          <a:custGeom>
            <a:avLst/>
            <a:gdLst/>
            <a:ahLst/>
            <a:cxnLst/>
            <a:rect r="r" b="b" t="t" l="l"/>
            <a:pathLst>
              <a:path h="3390253" w="8753634">
                <a:moveTo>
                  <a:pt x="0" y="0"/>
                </a:moveTo>
                <a:lnTo>
                  <a:pt x="8753634" y="0"/>
                </a:lnTo>
                <a:lnTo>
                  <a:pt x="8753634" y="3390253"/>
                </a:lnTo>
                <a:lnTo>
                  <a:pt x="0" y="33902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false" flipV="false" rot="0">
            <a:off x="14176580" y="610291"/>
            <a:ext cx="4111420" cy="1554864"/>
          </a:xfrm>
          <a:custGeom>
            <a:avLst/>
            <a:gdLst/>
            <a:ahLst/>
            <a:cxnLst/>
            <a:rect r="r" b="b" t="t" l="l"/>
            <a:pathLst>
              <a:path h="1554864" w="4111420">
                <a:moveTo>
                  <a:pt x="0" y="0"/>
                </a:moveTo>
                <a:lnTo>
                  <a:pt x="4111420" y="0"/>
                </a:lnTo>
                <a:lnTo>
                  <a:pt x="4111420" y="1554864"/>
                </a:lnTo>
                <a:lnTo>
                  <a:pt x="0" y="15548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669822" y="1387723"/>
            <a:ext cx="4111420" cy="1554864"/>
          </a:xfrm>
          <a:custGeom>
            <a:avLst/>
            <a:gdLst/>
            <a:ahLst/>
            <a:cxnLst/>
            <a:rect r="r" b="b" t="t" l="l"/>
            <a:pathLst>
              <a:path h="1554864" w="4111420">
                <a:moveTo>
                  <a:pt x="0" y="0"/>
                </a:moveTo>
                <a:lnTo>
                  <a:pt x="4111419" y="0"/>
                </a:lnTo>
                <a:lnTo>
                  <a:pt x="4111419" y="1554864"/>
                </a:lnTo>
                <a:lnTo>
                  <a:pt x="0" y="15548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4351549" y="2403207"/>
            <a:ext cx="3086100" cy="30861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0C397B"/>
            </a:solidFill>
          </p:spPr>
        </p:sp>
        <p:sp>
          <p:nvSpPr>
            <p:cNvPr name="TextBox 9" id="9"/>
            <p:cNvSpPr txBox="true"/>
            <p:nvPr/>
          </p:nvSpPr>
          <p:spPr>
            <a:xfrm>
              <a:off x="0" y="-76200"/>
              <a:ext cx="812800" cy="889000"/>
            </a:xfrm>
            <a:prstGeom prst="rect">
              <a:avLst/>
            </a:prstGeom>
          </p:spPr>
          <p:txBody>
            <a:bodyPr anchor="ctr" rtlCol="false" tIns="50800" lIns="50800" bIns="50800" rIns="50800"/>
            <a:lstStyle/>
            <a:p>
              <a:pPr algn="ctr">
                <a:lnSpc>
                  <a:spcPts val="5039"/>
                </a:lnSpc>
              </a:pPr>
            </a:p>
          </p:txBody>
        </p:sp>
      </p:grpSp>
      <p:grpSp>
        <p:nvGrpSpPr>
          <p:cNvPr name="Group 10" id="10"/>
          <p:cNvGrpSpPr/>
          <p:nvPr/>
        </p:nvGrpSpPr>
        <p:grpSpPr>
          <a:xfrm rot="0">
            <a:off x="4188264" y="2507513"/>
            <a:ext cx="3086100" cy="308610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1763BB"/>
            </a:solidFill>
          </p:spPr>
        </p:sp>
        <p:sp>
          <p:nvSpPr>
            <p:cNvPr name="TextBox 12" id="12"/>
            <p:cNvSpPr txBox="true"/>
            <p:nvPr/>
          </p:nvSpPr>
          <p:spPr>
            <a:xfrm>
              <a:off x="0" y="-76200"/>
              <a:ext cx="812800" cy="889000"/>
            </a:xfrm>
            <a:prstGeom prst="rect">
              <a:avLst/>
            </a:prstGeom>
          </p:spPr>
          <p:txBody>
            <a:bodyPr anchor="ctr" rtlCol="false" tIns="50800" lIns="50800" bIns="50800" rIns="50800"/>
            <a:lstStyle/>
            <a:p>
              <a:pPr algn="ctr">
                <a:lnSpc>
                  <a:spcPts val="5039"/>
                </a:lnSpc>
              </a:pPr>
              <a:r>
                <a:rPr lang="en-US" sz="3599">
                  <a:solidFill>
                    <a:srgbClr val="FFFFFF"/>
                  </a:solidFill>
                  <a:latin typeface="Press Start 2P"/>
                </a:rPr>
                <a:t>DROP BLOCK</a:t>
              </a:r>
            </a:p>
          </p:txBody>
        </p:sp>
      </p:grpSp>
      <p:sp>
        <p:nvSpPr>
          <p:cNvPr name="TextBox 13" id="13"/>
          <p:cNvSpPr txBox="true"/>
          <p:nvPr/>
        </p:nvSpPr>
        <p:spPr>
          <a:xfrm rot="0">
            <a:off x="4795359" y="438841"/>
            <a:ext cx="8697281" cy="1628080"/>
          </a:xfrm>
          <a:prstGeom prst="rect">
            <a:avLst/>
          </a:prstGeom>
        </p:spPr>
        <p:txBody>
          <a:bodyPr anchor="t" rtlCol="false" tIns="0" lIns="0" bIns="0" rIns="0">
            <a:spAutoFit/>
          </a:bodyPr>
          <a:lstStyle/>
          <a:p>
            <a:pPr algn="ctr">
              <a:lnSpc>
                <a:spcPts val="13399"/>
              </a:lnSpc>
              <a:spcBef>
                <a:spcPct val="0"/>
              </a:spcBef>
            </a:pPr>
            <a:r>
              <a:rPr lang="en-US" sz="9571">
                <a:solidFill>
                  <a:srgbClr val="FEFEFE"/>
                </a:solidFill>
                <a:latin typeface="Fredoka"/>
              </a:rPr>
              <a:t>HOW TO PLAY</a:t>
            </a:r>
          </a:p>
        </p:txBody>
      </p:sp>
      <p:sp>
        <p:nvSpPr>
          <p:cNvPr name="TextBox 14" id="14"/>
          <p:cNvSpPr txBox="true"/>
          <p:nvPr/>
        </p:nvSpPr>
        <p:spPr>
          <a:xfrm rot="0">
            <a:off x="3878604" y="5780931"/>
            <a:ext cx="3705420" cy="896961"/>
          </a:xfrm>
          <a:prstGeom prst="rect">
            <a:avLst/>
          </a:prstGeom>
        </p:spPr>
        <p:txBody>
          <a:bodyPr anchor="t" rtlCol="false" tIns="0" lIns="0" bIns="0" rIns="0">
            <a:spAutoFit/>
          </a:bodyPr>
          <a:lstStyle/>
          <a:p>
            <a:pPr algn="ctr">
              <a:lnSpc>
                <a:spcPts val="2402"/>
              </a:lnSpc>
              <a:spcBef>
                <a:spcPct val="0"/>
              </a:spcBef>
            </a:pPr>
            <a:r>
              <a:rPr lang="en-US" sz="1716">
                <a:solidFill>
                  <a:srgbClr val="FFFFFF"/>
                </a:solidFill>
                <a:latin typeface="Press Start 2P"/>
              </a:rPr>
              <a:t>SPACEBAR </a:t>
            </a:r>
          </a:p>
          <a:p>
            <a:pPr algn="ctr">
              <a:lnSpc>
                <a:spcPts val="2402"/>
              </a:lnSpc>
              <a:spcBef>
                <a:spcPct val="0"/>
              </a:spcBef>
            </a:pPr>
            <a:r>
              <a:rPr lang="en-US" sz="1716">
                <a:solidFill>
                  <a:srgbClr val="FFFFFF"/>
                </a:solidFill>
                <a:latin typeface="Press Start 2P"/>
              </a:rPr>
              <a:t>or </a:t>
            </a:r>
          </a:p>
          <a:p>
            <a:pPr algn="ctr">
              <a:lnSpc>
                <a:spcPts val="2402"/>
              </a:lnSpc>
              <a:spcBef>
                <a:spcPct val="0"/>
              </a:spcBef>
            </a:pPr>
            <a:r>
              <a:rPr lang="en-US" sz="1716">
                <a:solidFill>
                  <a:srgbClr val="FFFFFF"/>
                </a:solidFill>
                <a:latin typeface="Press Start 2P"/>
              </a:rPr>
              <a:t>LEFT MOUSE BUTTON</a:t>
            </a:r>
          </a:p>
        </p:txBody>
      </p:sp>
      <p:grpSp>
        <p:nvGrpSpPr>
          <p:cNvPr name="Group 15" id="15"/>
          <p:cNvGrpSpPr/>
          <p:nvPr/>
        </p:nvGrpSpPr>
        <p:grpSpPr>
          <a:xfrm rot="0">
            <a:off x="7875246" y="2384010"/>
            <a:ext cx="3086100" cy="308610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0C397B"/>
            </a:solidFill>
          </p:spPr>
        </p:sp>
        <p:sp>
          <p:nvSpPr>
            <p:cNvPr name="TextBox 17" id="17"/>
            <p:cNvSpPr txBox="true"/>
            <p:nvPr/>
          </p:nvSpPr>
          <p:spPr>
            <a:xfrm>
              <a:off x="0" y="-76200"/>
              <a:ext cx="812800" cy="889000"/>
            </a:xfrm>
            <a:prstGeom prst="rect">
              <a:avLst/>
            </a:prstGeom>
          </p:spPr>
          <p:txBody>
            <a:bodyPr anchor="ctr" rtlCol="false" tIns="50800" lIns="50800" bIns="50800" rIns="50800"/>
            <a:lstStyle/>
            <a:p>
              <a:pPr algn="ctr">
                <a:lnSpc>
                  <a:spcPts val="5039"/>
                </a:lnSpc>
              </a:pPr>
            </a:p>
          </p:txBody>
        </p:sp>
      </p:grpSp>
      <p:grpSp>
        <p:nvGrpSpPr>
          <p:cNvPr name="Group 18" id="18"/>
          <p:cNvGrpSpPr/>
          <p:nvPr/>
        </p:nvGrpSpPr>
        <p:grpSpPr>
          <a:xfrm rot="0">
            <a:off x="7640475" y="2507513"/>
            <a:ext cx="3086100" cy="308610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1763BB"/>
            </a:solidFill>
          </p:spPr>
        </p:sp>
        <p:sp>
          <p:nvSpPr>
            <p:cNvPr name="TextBox 20" id="20"/>
            <p:cNvSpPr txBox="true"/>
            <p:nvPr/>
          </p:nvSpPr>
          <p:spPr>
            <a:xfrm>
              <a:off x="0" y="-76200"/>
              <a:ext cx="812800" cy="889000"/>
            </a:xfrm>
            <a:prstGeom prst="rect">
              <a:avLst/>
            </a:prstGeom>
          </p:spPr>
          <p:txBody>
            <a:bodyPr anchor="ctr" rtlCol="false" tIns="50800" lIns="50800" bIns="50800" rIns="50800"/>
            <a:lstStyle/>
            <a:p>
              <a:pPr algn="ctr">
                <a:lnSpc>
                  <a:spcPts val="5039"/>
                </a:lnSpc>
              </a:pPr>
              <a:r>
                <a:rPr lang="en-US" sz="3599">
                  <a:solidFill>
                    <a:srgbClr val="FFFFFF"/>
                  </a:solidFill>
                  <a:latin typeface="Press Start 2P"/>
                </a:rPr>
                <a:t>SWAP</a:t>
              </a:r>
            </a:p>
          </p:txBody>
        </p:sp>
      </p:grpSp>
      <p:sp>
        <p:nvSpPr>
          <p:cNvPr name="TextBox 21" id="21"/>
          <p:cNvSpPr txBox="true"/>
          <p:nvPr/>
        </p:nvSpPr>
        <p:spPr>
          <a:xfrm rot="0">
            <a:off x="8294575" y="5733012"/>
            <a:ext cx="1777901" cy="34925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ress Start 2P"/>
              </a:rPr>
              <a:t>Press Q</a:t>
            </a:r>
          </a:p>
        </p:txBody>
      </p:sp>
      <p:grpSp>
        <p:nvGrpSpPr>
          <p:cNvPr name="Group 22" id="22"/>
          <p:cNvGrpSpPr/>
          <p:nvPr/>
        </p:nvGrpSpPr>
        <p:grpSpPr>
          <a:xfrm rot="0">
            <a:off x="11323296" y="2384010"/>
            <a:ext cx="3086100" cy="308610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0C397B"/>
            </a:solidFill>
          </p:spPr>
        </p:sp>
        <p:sp>
          <p:nvSpPr>
            <p:cNvPr name="TextBox 24" id="24"/>
            <p:cNvSpPr txBox="true"/>
            <p:nvPr/>
          </p:nvSpPr>
          <p:spPr>
            <a:xfrm>
              <a:off x="0" y="-76200"/>
              <a:ext cx="812800" cy="889000"/>
            </a:xfrm>
            <a:prstGeom prst="rect">
              <a:avLst/>
            </a:prstGeom>
          </p:spPr>
          <p:txBody>
            <a:bodyPr anchor="ctr" rtlCol="false" tIns="50800" lIns="50800" bIns="50800" rIns="50800"/>
            <a:lstStyle/>
            <a:p>
              <a:pPr algn="ctr">
                <a:lnSpc>
                  <a:spcPts val="5039"/>
                </a:lnSpc>
              </a:pPr>
            </a:p>
          </p:txBody>
        </p:sp>
      </p:grpSp>
      <p:grpSp>
        <p:nvGrpSpPr>
          <p:cNvPr name="Group 25" id="25"/>
          <p:cNvGrpSpPr/>
          <p:nvPr/>
        </p:nvGrpSpPr>
        <p:grpSpPr>
          <a:xfrm rot="0">
            <a:off x="11088525" y="2507513"/>
            <a:ext cx="3086100" cy="3086100"/>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1763BB"/>
            </a:solidFill>
          </p:spPr>
        </p:sp>
        <p:sp>
          <p:nvSpPr>
            <p:cNvPr name="TextBox 27" id="27"/>
            <p:cNvSpPr txBox="true"/>
            <p:nvPr/>
          </p:nvSpPr>
          <p:spPr>
            <a:xfrm>
              <a:off x="0" y="-76200"/>
              <a:ext cx="812800" cy="889000"/>
            </a:xfrm>
            <a:prstGeom prst="rect">
              <a:avLst/>
            </a:prstGeom>
          </p:spPr>
          <p:txBody>
            <a:bodyPr anchor="ctr" rtlCol="false" tIns="50800" lIns="50800" bIns="50800" rIns="50800"/>
            <a:lstStyle/>
            <a:p>
              <a:pPr algn="ctr">
                <a:lnSpc>
                  <a:spcPts val="5039"/>
                </a:lnSpc>
              </a:pPr>
              <a:r>
                <a:rPr lang="en-US" sz="3599">
                  <a:solidFill>
                    <a:srgbClr val="FFFFFF"/>
                  </a:solidFill>
                  <a:latin typeface="Press Start 2P"/>
                </a:rPr>
                <a:t>ROTATE</a:t>
              </a:r>
            </a:p>
          </p:txBody>
        </p:sp>
      </p:grpSp>
      <p:sp>
        <p:nvSpPr>
          <p:cNvPr name="TextBox 28" id="28"/>
          <p:cNvSpPr txBox="true"/>
          <p:nvPr/>
        </p:nvSpPr>
        <p:spPr>
          <a:xfrm rot="0">
            <a:off x="10961346" y="5733012"/>
            <a:ext cx="3348782" cy="944880"/>
          </a:xfrm>
          <a:prstGeom prst="rect">
            <a:avLst/>
          </a:prstGeom>
        </p:spPr>
        <p:txBody>
          <a:bodyPr anchor="t" rtlCol="false" tIns="0" lIns="0" bIns="0" rIns="0">
            <a:spAutoFit/>
          </a:bodyPr>
          <a:lstStyle/>
          <a:p>
            <a:pPr algn="ctr">
              <a:lnSpc>
                <a:spcPts val="2520"/>
              </a:lnSpc>
              <a:spcBef>
                <a:spcPct val="0"/>
              </a:spcBef>
            </a:pPr>
            <a:r>
              <a:rPr lang="en-US" sz="1800">
                <a:solidFill>
                  <a:srgbClr val="FFFFFF"/>
                </a:solidFill>
                <a:latin typeface="Press Start 2P"/>
              </a:rPr>
              <a:t>Press E or RIGHT MOUSE BUTTON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87D9F5"/>
        </a:solidFill>
      </p:bgPr>
    </p:bg>
    <p:spTree>
      <p:nvGrpSpPr>
        <p:cNvPr id="1" name=""/>
        <p:cNvGrpSpPr/>
        <p:nvPr/>
      </p:nvGrpSpPr>
      <p:grpSpPr>
        <a:xfrm>
          <a:off x="0" y="0"/>
          <a:ext cx="0" cy="0"/>
          <a:chOff x="0" y="0"/>
          <a:chExt cx="0" cy="0"/>
        </a:xfrm>
      </p:grpSpPr>
      <p:sp>
        <p:nvSpPr>
          <p:cNvPr name="Freeform 2" id="2"/>
          <p:cNvSpPr/>
          <p:nvPr/>
        </p:nvSpPr>
        <p:spPr>
          <a:xfrm flipH="false" flipV="false" rot="0">
            <a:off x="0" y="2057400"/>
            <a:ext cx="8260577" cy="8229600"/>
          </a:xfrm>
          <a:custGeom>
            <a:avLst/>
            <a:gdLst/>
            <a:ahLst/>
            <a:cxnLst/>
            <a:rect r="r" b="b" t="t" l="l"/>
            <a:pathLst>
              <a:path h="8229600" w="8260577">
                <a:moveTo>
                  <a:pt x="0" y="0"/>
                </a:moveTo>
                <a:lnTo>
                  <a:pt x="8260577" y="0"/>
                </a:lnTo>
                <a:lnTo>
                  <a:pt x="8260577"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5400000">
            <a:off x="4837339" y="-991961"/>
            <a:ext cx="14630400" cy="12270921"/>
          </a:xfrm>
          <a:custGeom>
            <a:avLst/>
            <a:gdLst/>
            <a:ahLst/>
            <a:cxnLst/>
            <a:rect r="r" b="b" t="t" l="l"/>
            <a:pathLst>
              <a:path h="12270921" w="14630400">
                <a:moveTo>
                  <a:pt x="0" y="0"/>
                </a:moveTo>
                <a:lnTo>
                  <a:pt x="14630400" y="0"/>
                </a:lnTo>
                <a:lnTo>
                  <a:pt x="14630400" y="12270922"/>
                </a:lnTo>
                <a:lnTo>
                  <a:pt x="0" y="12270922"/>
                </a:lnTo>
                <a:lnTo>
                  <a:pt x="0" y="0"/>
                </a:lnTo>
                <a:close/>
              </a:path>
            </a:pathLst>
          </a:custGeom>
          <a:blipFill>
            <a:blip r:embed="rId3"/>
            <a:stretch>
              <a:fillRect l="-24553" t="0" r="-24553" b="0"/>
            </a:stretch>
          </a:blipFill>
        </p:spPr>
      </p:sp>
      <p:sp>
        <p:nvSpPr>
          <p:cNvPr name="TextBox 4" id="4"/>
          <p:cNvSpPr txBox="true"/>
          <p:nvPr/>
        </p:nvSpPr>
        <p:spPr>
          <a:xfrm rot="0">
            <a:off x="9144000" y="2009775"/>
            <a:ext cx="8300481" cy="6790055"/>
          </a:xfrm>
          <a:prstGeom prst="rect">
            <a:avLst/>
          </a:prstGeom>
        </p:spPr>
        <p:txBody>
          <a:bodyPr anchor="t" rtlCol="false" tIns="0" lIns="0" bIns="0" rIns="0">
            <a:spAutoFit/>
          </a:bodyPr>
          <a:lstStyle/>
          <a:p>
            <a:pPr algn="l" marL="496571" indent="-248285" lvl="1">
              <a:lnSpc>
                <a:spcPts val="3220"/>
              </a:lnSpc>
              <a:buFont typeface="Arial"/>
              <a:buChar char="•"/>
            </a:pPr>
            <a:r>
              <a:rPr lang="en-US" sz="2300">
                <a:solidFill>
                  <a:srgbClr val="FFFFFF"/>
                </a:solidFill>
                <a:latin typeface="Press Start 2P"/>
              </a:rPr>
              <a:t>Low-poly 3D graphics ensure compatibility with most PCs.</a:t>
            </a:r>
          </a:p>
          <a:p>
            <a:pPr algn="l" marL="496571" indent="-248285" lvl="1">
              <a:lnSpc>
                <a:spcPts val="3220"/>
              </a:lnSpc>
              <a:buFont typeface="Arial"/>
              <a:buChar char="•"/>
            </a:pPr>
            <a:r>
              <a:rPr lang="en-US" sz="2300">
                <a:solidFill>
                  <a:srgbClr val="FFFFFF"/>
                </a:solidFill>
                <a:latin typeface="Press Start 2P"/>
              </a:rPr>
              <a:t>The single-player game is designed for Windows, with integrated sound effects and background music. </a:t>
            </a:r>
          </a:p>
          <a:p>
            <a:pPr algn="l" marL="496571" indent="-248285" lvl="1">
              <a:lnSpc>
                <a:spcPts val="3220"/>
              </a:lnSpc>
              <a:buFont typeface="Arial"/>
              <a:buChar char="•"/>
            </a:pPr>
            <a:r>
              <a:rPr lang="en-US" sz="2300">
                <a:solidFill>
                  <a:srgbClr val="FFFFFF"/>
                </a:solidFill>
                <a:latin typeface="Press Start 2P"/>
              </a:rPr>
              <a:t>Real-time 3D rigid body physics simulate collisions. Assets, including 3D objects, backgrounds, and sound effects, were sourced from the Unity store. </a:t>
            </a:r>
          </a:p>
          <a:p>
            <a:pPr algn="l" marL="496571" indent="-248285" lvl="1">
              <a:lnSpc>
                <a:spcPts val="3220"/>
              </a:lnSpc>
              <a:buFont typeface="Arial"/>
              <a:buChar char="•"/>
            </a:pPr>
            <a:r>
              <a:rPr lang="en-US" sz="2300">
                <a:solidFill>
                  <a:srgbClr val="FFFFFF"/>
                </a:solidFill>
                <a:latin typeface="Press Start 2P"/>
              </a:rPr>
              <a:t>The game features a 9:16 aspect ratio, similar to mobile games.</a:t>
            </a:r>
          </a:p>
        </p:txBody>
      </p:sp>
      <p:sp>
        <p:nvSpPr>
          <p:cNvPr name="TextBox 5" id="5"/>
          <p:cNvSpPr txBox="true"/>
          <p:nvPr/>
        </p:nvSpPr>
        <p:spPr>
          <a:xfrm rot="0">
            <a:off x="1160859" y="740047"/>
            <a:ext cx="6962724" cy="1030677"/>
          </a:xfrm>
          <a:prstGeom prst="rect">
            <a:avLst/>
          </a:prstGeom>
        </p:spPr>
        <p:txBody>
          <a:bodyPr anchor="t" rtlCol="false" tIns="0" lIns="0" bIns="0" rIns="0">
            <a:spAutoFit/>
          </a:bodyPr>
          <a:lstStyle/>
          <a:p>
            <a:pPr algn="ctr">
              <a:lnSpc>
                <a:spcPts val="8429"/>
              </a:lnSpc>
              <a:spcBef>
                <a:spcPct val="0"/>
              </a:spcBef>
            </a:pPr>
            <a:r>
              <a:rPr lang="en-US" sz="6021">
                <a:solidFill>
                  <a:srgbClr val="FFFFFF"/>
                </a:solidFill>
                <a:latin typeface="Oldstar"/>
              </a:rPr>
              <a:t>Technical specifications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DAGGl0hmkAQ</dc:identifier>
  <dcterms:modified xsi:type="dcterms:W3CDTF">2011-08-01T06:04:30Z</dcterms:modified>
  <cp:revision>1</cp:revision>
  <dc:title>TetraCity</dc:title>
</cp:coreProperties>
</file>